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44"/>
  </p:notesMasterIdLst>
  <p:sldIdLst>
    <p:sldId id="256" r:id="rId2"/>
    <p:sldId id="324" r:id="rId3"/>
    <p:sldId id="344" r:id="rId4"/>
    <p:sldId id="338" r:id="rId5"/>
    <p:sldId id="327" r:id="rId6"/>
    <p:sldId id="2076136801" r:id="rId7"/>
    <p:sldId id="2076137066" r:id="rId8"/>
    <p:sldId id="2076137052" r:id="rId9"/>
    <p:sldId id="2076137053" r:id="rId10"/>
    <p:sldId id="2076137054" r:id="rId11"/>
    <p:sldId id="2076137081" r:id="rId12"/>
    <p:sldId id="2076137056" r:id="rId13"/>
    <p:sldId id="2076137058" r:id="rId14"/>
    <p:sldId id="2076137059" r:id="rId15"/>
    <p:sldId id="2076137064" r:id="rId16"/>
    <p:sldId id="2076137067" r:id="rId17"/>
    <p:sldId id="2076137068" r:id="rId18"/>
    <p:sldId id="2076137071" r:id="rId19"/>
    <p:sldId id="2076137082" r:id="rId20"/>
    <p:sldId id="2076137083" r:id="rId21"/>
    <p:sldId id="2076137077" r:id="rId22"/>
    <p:sldId id="2076137072" r:id="rId23"/>
    <p:sldId id="2076137079" r:id="rId24"/>
    <p:sldId id="2076137078" r:id="rId25"/>
    <p:sldId id="2076137065" r:id="rId26"/>
    <p:sldId id="2076137070" r:id="rId27"/>
    <p:sldId id="2076137069" r:id="rId28"/>
    <p:sldId id="1602" r:id="rId29"/>
    <p:sldId id="2076137084" r:id="rId30"/>
    <p:sldId id="2076137085" r:id="rId31"/>
    <p:sldId id="2076136920" r:id="rId32"/>
    <p:sldId id="1603" r:id="rId33"/>
    <p:sldId id="1591" r:id="rId34"/>
    <p:sldId id="2076136922" r:id="rId35"/>
    <p:sldId id="2076137075" r:id="rId36"/>
    <p:sldId id="2076137076" r:id="rId37"/>
    <p:sldId id="2076137080" r:id="rId38"/>
    <p:sldId id="2076137074" r:id="rId39"/>
    <p:sldId id="343" r:id="rId40"/>
    <p:sldId id="2076137062" r:id="rId41"/>
    <p:sldId id="279" r:id="rId42"/>
    <p:sldId id="326" r:id="rId43"/>
  </p:sldIdLst>
  <p:sldSz cx="9144000" cy="5143500" type="screen16x9"/>
  <p:notesSz cx="6858000" cy="9144000"/>
  <p:embeddedFontLst>
    <p:embeddedFont>
      <p:font typeface="Consolas" panose="020B0609020204030204" pitchFamily="49"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Segoe UI Light" panose="020B0502040204020203" pitchFamily="34" charset="0"/>
      <p:regular r:id="rId57"/>
      <p:italic r:id="rId58"/>
    </p:embeddedFont>
    <p:embeddedFont>
      <p:font typeface="Segoe UI Semibold" panose="020B0702040204020203" pitchFamily="34" charset="0"/>
      <p:bold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4FD39A47-D6A3-42DB-9466-75B05F6764CF}">
          <p14:sldIdLst>
            <p14:sldId id="256"/>
            <p14:sldId id="324"/>
            <p14:sldId id="344"/>
          </p14:sldIdLst>
        </p14:section>
        <p14:section name="La agenda" id="{313BC82E-E5DF-4E21-8FD8-E31CEFD5CA46}">
          <p14:sldIdLst>
            <p14:sldId id="338"/>
            <p14:sldId id="327"/>
          </p14:sldIdLst>
        </p14:section>
        <p14:section name=".NET MAUI" id="{84B0DE99-8CF6-4D33-AE4C-CF7FABBDBCEC}">
          <p14:sldIdLst>
            <p14:sldId id="2076136801"/>
          </p14:sldIdLst>
        </p14:section>
        <p14:section name=".NET MAUI Graphics" id="{E157C08A-49C0-4DA9-8FCF-11660DC50CED}">
          <p14:sldIdLst>
            <p14:sldId id="2076137066"/>
            <p14:sldId id="2076137052"/>
            <p14:sldId id="2076137053"/>
            <p14:sldId id="2076137054"/>
            <p14:sldId id="2076137081"/>
            <p14:sldId id="2076137056"/>
            <p14:sldId id="2076137058"/>
            <p14:sldId id="2076137059"/>
            <p14:sldId id="2076137064"/>
            <p14:sldId id="2076137067"/>
          </p14:sldIdLst>
        </p14:section>
        <p14:section name="Siguientes pasos" id="{6784C7B6-B1C8-4485-AEA6-FE7E3F38C9F7}">
          <p14:sldIdLst>
            <p14:sldId id="2076137068"/>
            <p14:sldId id="2076137071"/>
            <p14:sldId id="2076137082"/>
            <p14:sldId id="2076137083"/>
            <p14:sldId id="2076137077"/>
            <p14:sldId id="2076137072"/>
            <p14:sldId id="2076137079"/>
            <p14:sldId id="2076137078"/>
            <p14:sldId id="2076137065"/>
            <p14:sldId id="2076137070"/>
            <p14:sldId id="2076137069"/>
            <p14:sldId id="1602"/>
            <p14:sldId id="2076137084"/>
            <p14:sldId id="2076137085"/>
            <p14:sldId id="2076136920"/>
            <p14:sldId id="1603"/>
            <p14:sldId id="1591"/>
            <p14:sldId id="2076136922"/>
            <p14:sldId id="2076137075"/>
            <p14:sldId id="2076137076"/>
            <p14:sldId id="2076137080"/>
            <p14:sldId id="2076137074"/>
          </p14:sldIdLst>
        </p14:section>
        <p14:section name="Preguntas" id="{1046C385-8D82-4E1C-9422-DE6D8D299F06}">
          <p14:sldIdLst>
            <p14:sldId id="343"/>
            <p14:sldId id="2076137062"/>
            <p14:sldId id="279"/>
            <p14:sldId id="32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onio Garcia Aprea" initials="" lastIdx="3" clrIdx="0"/>
  <p:cmAuthor id="1" name="David Siege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E5E"/>
    <a:srgbClr val="F4F5FA"/>
    <a:srgbClr val="89479B"/>
    <a:srgbClr val="172831"/>
    <a:srgbClr val="26415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220" autoAdjust="0"/>
  </p:normalViewPr>
  <p:slideViewPr>
    <p:cSldViewPr snapToGrid="0" snapToObjects="1">
      <p:cViewPr varScale="1">
        <p:scale>
          <a:sx n="118" d="100"/>
          <a:sy n="118" d="100"/>
        </p:scale>
        <p:origin x="10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velup.gitconnected.com/four-ways-to-generate-code-in-c-including-source-generators-in-net-5-9e6817db425"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6042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7323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7834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9167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356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4291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7266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dirty="0">
                <a:hlinkClick r:id="rId3"/>
              </a:rPr>
              <a:t>4 ways to generate code in C# — Including Source Generators in .NET 5 | by </a:t>
            </a:r>
            <a:r>
              <a:rPr lang="en-US" dirty="0" err="1">
                <a:hlinkClick r:id="rId3"/>
              </a:rPr>
              <a:t>Xiaodi</a:t>
            </a:r>
            <a:r>
              <a:rPr lang="en-US" dirty="0">
                <a:hlinkClick r:id="rId3"/>
              </a:rPr>
              <a:t> Yan | Level Up Coding (gitconnected.com)</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1394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869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47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2979505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41</a:t>
            </a:fld>
            <a:endParaRPr lang="en-US"/>
          </a:p>
        </p:txBody>
      </p:sp>
    </p:spTree>
    <p:extLst>
      <p:ext uri="{BB962C8B-B14F-4D97-AF65-F5344CB8AC3E}">
        <p14:creationId xmlns:p14="http://schemas.microsoft.com/office/powerpoint/2010/main" val="20607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943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8823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319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416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0285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7651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96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hree Thing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32600" y="2796475"/>
            <a:ext cx="3069300" cy="717900"/>
          </a:xfrm>
          <a:prstGeom prst="rect">
            <a:avLst/>
          </a:prstGeom>
        </p:spPr>
        <p:txBody>
          <a:bodyPr wrap="square" lIns="91425" tIns="91425" rIns="91425" bIns="91425" anchor="b" anchorCtr="0"/>
          <a:lstStyle>
            <a:lvl1pPr lvl="0" algn="ctr" rtl="0">
              <a:spcBef>
                <a:spcPts val="0"/>
              </a:spcBef>
              <a:buSzPct val="100000"/>
              <a:buFont typeface="Roboto"/>
              <a:defRPr sz="1600">
                <a:latin typeface="Roboto"/>
                <a:ea typeface="Roboto"/>
                <a:cs typeface="Roboto"/>
                <a:sym typeface="Roboto"/>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26" name="Shape 26"/>
          <p:cNvSpPr txBox="1">
            <a:spLocks noGrp="1"/>
          </p:cNvSpPr>
          <p:nvPr>
            <p:ph type="subTitle" idx="1"/>
          </p:nvPr>
        </p:nvSpPr>
        <p:spPr>
          <a:xfrm>
            <a:off x="294000" y="3434550"/>
            <a:ext cx="3346500" cy="6348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Font typeface="Roboto"/>
              <a:buNone/>
              <a:defRPr sz="1200">
                <a:latin typeface="Roboto"/>
                <a:ea typeface="Roboto"/>
                <a:cs typeface="Roboto"/>
                <a:sym typeface="Roboto"/>
              </a:defRPr>
            </a:lvl1pPr>
            <a:lvl2pPr lvl="1" algn="ctr" rtl="0">
              <a:lnSpc>
                <a:spcPct val="100000"/>
              </a:lnSpc>
              <a:spcBef>
                <a:spcPts val="0"/>
              </a:spcBef>
              <a:spcAft>
                <a:spcPts val="0"/>
              </a:spcAft>
              <a:buSzPct val="100000"/>
              <a:buFont typeface="Roboto"/>
              <a:buNone/>
              <a:defRPr sz="1200">
                <a:latin typeface="Roboto"/>
                <a:ea typeface="Roboto"/>
                <a:cs typeface="Roboto"/>
                <a:sym typeface="Roboto"/>
              </a:defRPr>
            </a:lvl2pPr>
            <a:lvl3pPr lvl="2" algn="ctr" rtl="0">
              <a:lnSpc>
                <a:spcPct val="100000"/>
              </a:lnSpc>
              <a:spcBef>
                <a:spcPts val="0"/>
              </a:spcBef>
              <a:spcAft>
                <a:spcPts val="0"/>
              </a:spcAft>
              <a:buSzPct val="100000"/>
              <a:buFont typeface="Roboto"/>
              <a:buNone/>
              <a:defRPr sz="1200">
                <a:latin typeface="Roboto"/>
                <a:ea typeface="Roboto"/>
                <a:cs typeface="Roboto"/>
                <a:sym typeface="Roboto"/>
              </a:defRPr>
            </a:lvl3pPr>
            <a:lvl4pPr lvl="3" algn="ctr" rtl="0">
              <a:lnSpc>
                <a:spcPct val="100000"/>
              </a:lnSpc>
              <a:spcBef>
                <a:spcPts val="0"/>
              </a:spcBef>
              <a:spcAft>
                <a:spcPts val="0"/>
              </a:spcAft>
              <a:buSzPct val="100000"/>
              <a:buFont typeface="Roboto"/>
              <a:buNone/>
              <a:defRPr sz="1200">
                <a:latin typeface="Roboto"/>
                <a:ea typeface="Roboto"/>
                <a:cs typeface="Roboto"/>
                <a:sym typeface="Roboto"/>
              </a:defRPr>
            </a:lvl4pPr>
            <a:lvl5pPr lvl="4" algn="ctr" rtl="0">
              <a:lnSpc>
                <a:spcPct val="100000"/>
              </a:lnSpc>
              <a:spcBef>
                <a:spcPts val="0"/>
              </a:spcBef>
              <a:spcAft>
                <a:spcPts val="0"/>
              </a:spcAft>
              <a:buSzPct val="100000"/>
              <a:buFont typeface="Roboto"/>
              <a:buNone/>
              <a:defRPr sz="1200">
                <a:latin typeface="Roboto"/>
                <a:ea typeface="Roboto"/>
                <a:cs typeface="Roboto"/>
                <a:sym typeface="Roboto"/>
              </a:defRPr>
            </a:lvl5pPr>
            <a:lvl6pPr lvl="5" algn="ctr" rtl="0">
              <a:lnSpc>
                <a:spcPct val="100000"/>
              </a:lnSpc>
              <a:spcBef>
                <a:spcPts val="0"/>
              </a:spcBef>
              <a:spcAft>
                <a:spcPts val="0"/>
              </a:spcAft>
              <a:buSzPct val="100000"/>
              <a:buFont typeface="Roboto"/>
              <a:buNone/>
              <a:defRPr sz="1200">
                <a:latin typeface="Roboto"/>
                <a:ea typeface="Roboto"/>
                <a:cs typeface="Roboto"/>
                <a:sym typeface="Roboto"/>
              </a:defRPr>
            </a:lvl6pPr>
            <a:lvl7pPr lvl="6" algn="ctr" rtl="0">
              <a:lnSpc>
                <a:spcPct val="100000"/>
              </a:lnSpc>
              <a:spcBef>
                <a:spcPts val="0"/>
              </a:spcBef>
              <a:spcAft>
                <a:spcPts val="0"/>
              </a:spcAft>
              <a:buSzPct val="100000"/>
              <a:buFont typeface="Roboto"/>
              <a:buNone/>
              <a:defRPr sz="1200">
                <a:latin typeface="Roboto"/>
                <a:ea typeface="Roboto"/>
                <a:cs typeface="Roboto"/>
                <a:sym typeface="Roboto"/>
              </a:defRPr>
            </a:lvl7pPr>
            <a:lvl8pPr lvl="7" algn="ctr" rtl="0">
              <a:lnSpc>
                <a:spcPct val="100000"/>
              </a:lnSpc>
              <a:spcBef>
                <a:spcPts val="0"/>
              </a:spcBef>
              <a:spcAft>
                <a:spcPts val="0"/>
              </a:spcAft>
              <a:buSzPct val="100000"/>
              <a:buFont typeface="Roboto"/>
              <a:buNone/>
              <a:defRPr sz="1200">
                <a:latin typeface="Roboto"/>
                <a:ea typeface="Roboto"/>
                <a:cs typeface="Roboto"/>
                <a:sym typeface="Roboto"/>
              </a:defRPr>
            </a:lvl8pPr>
            <a:lvl9pPr lvl="8" algn="ctr" rtl="0">
              <a:lnSpc>
                <a:spcPct val="100000"/>
              </a:lnSpc>
              <a:spcBef>
                <a:spcPts val="0"/>
              </a:spcBef>
              <a:spcAft>
                <a:spcPts val="0"/>
              </a:spcAft>
              <a:buSzPct val="100000"/>
              <a:buFont typeface="Roboto"/>
              <a:buNone/>
              <a:defRPr sz="1200">
                <a:latin typeface="Roboto"/>
                <a:ea typeface="Roboto"/>
                <a:cs typeface="Roboto"/>
                <a:sym typeface="Roboto"/>
              </a:defRPr>
            </a:lvl9pPr>
          </a:lstStyle>
          <a:p>
            <a:endParaRPr/>
          </a:p>
        </p:txBody>
      </p:sp>
      <p:sp>
        <p:nvSpPr>
          <p:cNvPr id="27" name="Shape 27"/>
          <p:cNvSpPr/>
          <p:nvPr/>
        </p:nvSpPr>
        <p:spPr>
          <a:xfrm>
            <a:off x="1021188"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3625950"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6230713"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a:t>Click to edit text</a:t>
            </a:r>
          </a:p>
        </p:txBody>
      </p:sp>
    </p:spTree>
    <p:extLst>
      <p:ext uri="{BB962C8B-B14F-4D97-AF65-F5344CB8AC3E}">
        <p14:creationId xmlns:p14="http://schemas.microsoft.com/office/powerpoint/2010/main" val="283747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1" y="891883"/>
            <a:ext cx="5826763" cy="1379224"/>
          </a:xfrm>
        </p:spPr>
        <p:txBody>
          <a:bodyPr wrap="square">
            <a:spAutoFit/>
          </a:bodyPr>
          <a:lstStyle>
            <a:lvl1pPr marL="0" indent="0">
              <a:buNone/>
              <a:defRPr baseline="0">
                <a:solidFill>
                  <a:srgbClr val="0A79D2"/>
                </a:solidFill>
              </a:defRPr>
            </a:lvl1pPr>
            <a:lvl2pPr marL="252054"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091"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25"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62"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1566639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6" y="1411749"/>
            <a:ext cx="5590983" cy="678981"/>
          </a:xfrm>
        </p:spPr>
        <p:txBody>
          <a:bodyPr wrap="square" lIns="0" tIns="0" rIns="0" bIns="0">
            <a:spAutoFit/>
          </a:bodyPr>
          <a:lstStyle>
            <a:lvl1pPr marL="0" indent="0">
              <a:lnSpc>
                <a:spcPts val="1765"/>
              </a:lnSpc>
              <a:buNone/>
              <a:defRPr sz="1471" b="0" i="0">
                <a:solidFill>
                  <a:schemeClr val="tx1"/>
                </a:solidFill>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6" y="2363541"/>
            <a:ext cx="2713786" cy="2008651"/>
          </a:xfrm>
        </p:spPr>
        <p:txBody>
          <a:bodyPr lIns="0" tIns="0" rIns="0" bIns="0"/>
          <a:lstStyle>
            <a:lvl1pPr marL="0" indent="0">
              <a:lnSpc>
                <a:spcPts val="1324"/>
              </a:lnSpc>
              <a:spcBef>
                <a:spcPts val="662"/>
              </a:spcBef>
              <a:buNone/>
              <a:defRPr sz="1029" b="1">
                <a:solidFill>
                  <a:schemeClr val="accent1"/>
                </a:solidFill>
                <a:latin typeface="+mn-lt"/>
              </a:defRPr>
            </a:lvl1pPr>
            <a:lvl2pPr marL="210112" marR="0" indent="-210112" algn="l" defTabSz="685845" rtl="0" eaLnBrk="1" fontAlgn="auto" latinLnBrk="0" hangingPunct="1">
              <a:lnSpc>
                <a:spcPts val="1324"/>
              </a:lnSpc>
              <a:spcBef>
                <a:spcPts val="331"/>
              </a:spcBef>
              <a:spcAft>
                <a:spcPts val="0"/>
              </a:spcAft>
              <a:buClrTx/>
              <a:buSzPct val="90000"/>
              <a:buFont typeface="Arial" panose="020B0604020202020204" pitchFamily="34" charset="0"/>
              <a:buChar char="•"/>
              <a:tabLst/>
              <a:defRPr sz="1029">
                <a:solidFill>
                  <a:schemeClr val="tx1"/>
                </a:solidFill>
              </a:defRPr>
            </a:lvl2pPr>
            <a:lvl3pPr marL="336179" indent="0">
              <a:buNone/>
              <a:defRPr/>
            </a:lvl3pPr>
            <a:lvl4pPr marL="504269" indent="0">
              <a:buNone/>
              <a:defRPr/>
            </a:lvl4pPr>
            <a:lvl5pPr marL="672358"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10112" marR="0" lvl="1" indent="-210112" algn="l" defTabSz="685845" rtl="0" eaLnBrk="1" fontAlgn="auto" latinLnBrk="0" hangingPunct="1">
              <a:lnSpc>
                <a:spcPts val="1324"/>
              </a:lnSpc>
              <a:spcBef>
                <a:spcPts val="10"/>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3234833" y="2370586"/>
            <a:ext cx="2698146" cy="2008651"/>
          </a:xfr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1" kern="1200" spc="0" baseline="0" dirty="0">
                <a:solidFill>
                  <a:schemeClr val="accent1"/>
                </a:solidFill>
                <a:latin typeface="+mn-lt"/>
                <a:ea typeface="+mn-ea"/>
                <a:cs typeface="+mn-cs"/>
              </a:defRPr>
            </a:lvl1pPr>
            <a:lvl2pPr marL="210112" marR="0" indent="-210112" algn="l" defTabSz="685845" rtl="0" eaLnBrk="1" fontAlgn="auto" latinLnBrk="0" hangingPunct="1">
              <a:lnSpc>
                <a:spcPts val="1324"/>
              </a:lnSpc>
              <a:spcBef>
                <a:spcPts val="331"/>
              </a:spcBef>
              <a:spcAft>
                <a:spcPts val="0"/>
              </a:spcAft>
              <a:buClrTx/>
              <a:buSzPct val="90000"/>
              <a:buFont typeface="Arial" panose="020B0604020202020204" pitchFamily="34" charset="0"/>
              <a:buChar char="•"/>
              <a:tabLst/>
              <a:defRPr sz="1029">
                <a:solidFill>
                  <a:schemeClr val="tx1"/>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10112" marR="0" lvl="1" indent="-210112" algn="l" defTabSz="685845" rtl="0" eaLnBrk="1" fontAlgn="auto" latinLnBrk="0" hangingPunct="1">
              <a:lnSpc>
                <a:spcPts val="1324"/>
              </a:lnSpc>
              <a:spcBef>
                <a:spcPts val="10"/>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6105259" y="2363541"/>
            <a:ext cx="2716588" cy="2008651"/>
          </a:xfrm>
        </p:spPr>
        <p:txBody>
          <a:bodyPr lIns="0" tIns="0" rIns="0" bIns="0"/>
          <a:lstStyle>
            <a:lvl1pPr marL="0" indent="0">
              <a:lnSpc>
                <a:spcPts val="1324"/>
              </a:lnSpc>
              <a:spcBef>
                <a:spcPts val="662"/>
              </a:spcBef>
              <a:buNone/>
              <a:defRPr lang="en-US" sz="1029" b="1" kern="1200" spc="0" baseline="0" dirty="0">
                <a:solidFill>
                  <a:schemeClr val="accent1"/>
                </a:solidFill>
                <a:latin typeface="+mn-lt"/>
                <a:ea typeface="+mn-ea"/>
                <a:cs typeface="+mn-cs"/>
              </a:defRPr>
            </a:lvl1pPr>
            <a:lvl2pPr marL="210112" marR="0" indent="-210112" algn="l" defTabSz="685845" rtl="0" eaLnBrk="1" fontAlgn="auto" latinLnBrk="0" hangingPunct="1">
              <a:lnSpc>
                <a:spcPts val="1324"/>
              </a:lnSpc>
              <a:spcBef>
                <a:spcPts val="331"/>
              </a:spcBef>
              <a:spcAft>
                <a:spcPts val="0"/>
              </a:spcAft>
              <a:buClrTx/>
              <a:buSzPct val="90000"/>
              <a:buFont typeface="Arial" panose="020B0604020202020204" pitchFamily="34" charset="0"/>
              <a:buChar char="•"/>
              <a:tabLst/>
              <a:defRPr sz="1029">
                <a:solidFill>
                  <a:schemeClr val="tx1"/>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10112" marR="0" lvl="1" indent="-210112" algn="l" defTabSz="685845" rtl="0" eaLnBrk="1" fontAlgn="auto" latinLnBrk="0" hangingPunct="1">
              <a:lnSpc>
                <a:spcPts val="1324"/>
              </a:lnSpc>
              <a:spcBef>
                <a:spcPts val="10"/>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8725260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623888" y="2729599"/>
            <a:ext cx="7886700" cy="692258"/>
          </a:xfrm>
          <a:prstGeom prst="rect">
            <a:avLst/>
          </a:prstGeom>
        </p:spPr>
        <p:txBody>
          <a:bodyPr anchor="b"/>
          <a:lstStyle>
            <a:lvl1pPr>
              <a:defRPr sz="4499"/>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623888" y="3442098"/>
            <a:ext cx="7886700" cy="276999"/>
          </a:xfrm>
          <a:prstGeom prst="rect">
            <a:avLst/>
          </a:prstGeom>
        </p:spPr>
        <p:txBody>
          <a:bodyPr/>
          <a:lstStyle>
            <a:lvl1pPr marL="0" indent="0">
              <a:buNone/>
              <a:defRPr sz="1800">
                <a:solidFill>
                  <a:schemeClr val="tx1">
                    <a:lumMod val="20000"/>
                    <a:lumOff val="80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11/26/2022</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2883182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373156"/>
            <a:ext cx="8263890" cy="415499"/>
          </a:xfrm>
        </p:spPr>
        <p:txBody>
          <a:bodyPr/>
          <a:lstStyle>
            <a:lvl1pPr>
              <a:defRPr sz="27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438151" y="4842344"/>
            <a:ext cx="8268891" cy="80891"/>
          </a:xfrm>
          <a:prstGeom prst="rect">
            <a:avLst/>
          </a:prstGeom>
        </p:spPr>
        <p:txBody>
          <a:bodyPr/>
          <a:lstStyle>
            <a:lvl1pPr>
              <a:defRPr sz="6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23500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7" y="374073"/>
            <a:ext cx="8263890" cy="415499"/>
          </a:xfrm>
        </p:spPr>
        <p:txBody>
          <a:bodyPr/>
          <a:lstStyle>
            <a:lvl1pPr>
              <a:defRPr sz="27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439793" y="1075778"/>
            <a:ext cx="8263890" cy="1426450"/>
          </a:xfrm>
        </p:spPr>
        <p:txBody>
          <a:bodyPr wrap="square">
            <a:spAutoFit/>
          </a:bodyPr>
          <a:lstStyle>
            <a:lvl1pPr marL="0" indent="0">
              <a:buNone/>
              <a:defRPr sz="2100" b="0" i="0">
                <a:solidFill>
                  <a:srgbClr val="000000"/>
                </a:solidFill>
                <a:latin typeface="+mn-lt"/>
                <a:cs typeface="Segoe UI" panose="020B0502040204020203" pitchFamily="34" charset="0"/>
              </a:defRPr>
            </a:lvl1pPr>
            <a:lvl2pPr marL="171450" indent="0">
              <a:buNone/>
              <a:defRPr sz="1500">
                <a:solidFill>
                  <a:srgbClr val="000000"/>
                </a:solidFill>
              </a:defRPr>
            </a:lvl2pPr>
            <a:lvl3pPr marL="342900" indent="0">
              <a:buNone/>
              <a:defRPr sz="1200">
                <a:solidFill>
                  <a:srgbClr val="000000"/>
                </a:solidFill>
              </a:defRPr>
            </a:lvl3pPr>
            <a:lvl4pPr marL="514350" indent="0">
              <a:buNone/>
              <a:defRPr sz="900">
                <a:solidFill>
                  <a:srgbClr val="000000"/>
                </a:solidFill>
              </a:defRPr>
            </a:lvl4pPr>
            <a:lvl5pPr marL="6858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438151" y="4842344"/>
            <a:ext cx="8268891" cy="80891"/>
          </a:xfrm>
          <a:prstGeom prst="rect">
            <a:avLst/>
          </a:prstGeom>
        </p:spPr>
        <p:txBody>
          <a:bodyPr/>
          <a:lstStyle>
            <a:lvl1pPr>
              <a:defRPr sz="6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599074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0" r:id="rId3"/>
    <p:sldLayoutId id="2147483663" r:id="rId4"/>
    <p:sldLayoutId id="2147483664" r:id="rId5"/>
    <p:sldLayoutId id="2147483665"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ov"/><Relationship Id="rId7" Type="http://schemas.openxmlformats.org/officeDocument/2006/relationships/image" Target="../media/image2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video" Target="../media/media2.mo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gif"/><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7.svg"/></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4150"/>
        </a:solidFill>
        <a:effectLst/>
      </p:bgPr>
    </p:bg>
    <p:spTree>
      <p:nvGrpSpPr>
        <p:cNvPr id="1" name="Shape 35"/>
        <p:cNvGrpSpPr/>
        <p:nvPr/>
      </p:nvGrpSpPr>
      <p:grpSpPr>
        <a:xfrm>
          <a:off x="0" y="0"/>
          <a:ext cx="0" cy="0"/>
          <a:chOff x="0" y="0"/>
          <a:chExt cx="0" cy="0"/>
        </a:xfrm>
      </p:grpSpPr>
      <p:sp>
        <p:nvSpPr>
          <p:cNvPr id="37" name="Shape 37"/>
          <p:cNvSpPr txBox="1">
            <a:spLocks noGrp="1"/>
          </p:cNvSpPr>
          <p:nvPr>
            <p:ph type="ctrTitle"/>
          </p:nvPr>
        </p:nvSpPr>
        <p:spPr>
          <a:xfrm>
            <a:off x="311699" y="3815254"/>
            <a:ext cx="8520600" cy="1227547"/>
          </a:xfrm>
          <a:prstGeom prst="rect">
            <a:avLst/>
          </a:prstGeom>
        </p:spPr>
        <p:txBody>
          <a:bodyPr wrap="square" lIns="91425" tIns="91425" rIns="91425" bIns="91425" anchor="ctr" anchorCtr="0">
            <a:noAutofit/>
          </a:bodyPr>
          <a:lstStyle/>
          <a:p>
            <a:pPr lvl="0" rtl="0">
              <a:spcBef>
                <a:spcPts val="0"/>
              </a:spcBef>
              <a:buNone/>
            </a:pPr>
            <a:r>
              <a:rPr lang="es-ES" sz="2400" dirty="0">
                <a:solidFill>
                  <a:srgbClr val="FFFFFF"/>
                </a:solidFill>
                <a:latin typeface="Segoe UI" panose="020B0502040204020203" pitchFamily="34" charset="0"/>
                <a:ea typeface="Roboto"/>
                <a:cs typeface="Segoe UI" panose="020B0502040204020203" pitchFamily="34" charset="0"/>
                <a:sym typeface="Roboto"/>
              </a:rPr>
              <a:t>Creando controles para diferentes </a:t>
            </a:r>
            <a:r>
              <a:rPr lang="es-ES" sz="2400" dirty="0" err="1">
                <a:solidFill>
                  <a:srgbClr val="FFFFFF"/>
                </a:solidFill>
                <a:latin typeface="Segoe UI" panose="020B0502040204020203" pitchFamily="34" charset="0"/>
                <a:ea typeface="Roboto"/>
                <a:cs typeface="Segoe UI" panose="020B0502040204020203" pitchFamily="34" charset="0"/>
                <a:sym typeface="Roboto"/>
              </a:rPr>
              <a:t>frameworks</a:t>
            </a:r>
            <a:r>
              <a:rPr lang="es-ES" sz="2400" dirty="0">
                <a:solidFill>
                  <a:srgbClr val="FFFFFF"/>
                </a:solidFill>
                <a:latin typeface="Segoe UI" panose="020B0502040204020203" pitchFamily="34" charset="0"/>
                <a:ea typeface="Roboto"/>
                <a:cs typeface="Segoe UI" panose="020B0502040204020203" pitchFamily="34" charset="0"/>
                <a:sym typeface="Roboto"/>
              </a:rPr>
              <a:t> con base de código común</a:t>
            </a:r>
            <a:br>
              <a:rPr lang="en" sz="3800" dirty="0">
                <a:solidFill>
                  <a:srgbClr val="FFFFFF"/>
                </a:solidFill>
                <a:latin typeface="Segoe UI" panose="020B0502040204020203" pitchFamily="34" charset="0"/>
                <a:ea typeface="Roboto"/>
                <a:cs typeface="Segoe UI" panose="020B0502040204020203" pitchFamily="34" charset="0"/>
                <a:sym typeface="Roboto"/>
              </a:rPr>
            </a:br>
            <a:r>
              <a:rPr lang="es-ES" sz="1600" dirty="0" err="1">
                <a:solidFill>
                  <a:srgbClr val="FFFFFF"/>
                </a:solidFill>
                <a:latin typeface="Segoe UI" panose="020B0502040204020203" pitchFamily="34" charset="0"/>
                <a:ea typeface="Roboto"/>
                <a:cs typeface="Segoe UI" panose="020B0502040204020203" pitchFamily="34" charset="0"/>
                <a:sym typeface="Roboto"/>
              </a:rPr>
              <a:t>Monkey</a:t>
            </a:r>
            <a:r>
              <a:rPr lang="es-ES" sz="1600" dirty="0">
                <a:solidFill>
                  <a:srgbClr val="FFFFFF"/>
                </a:solidFill>
                <a:latin typeface="Segoe UI" panose="020B0502040204020203" pitchFamily="34" charset="0"/>
                <a:ea typeface="Roboto"/>
                <a:cs typeface="Segoe UI" panose="020B0502040204020203" pitchFamily="34" charset="0"/>
                <a:sym typeface="Roboto"/>
              </a:rPr>
              <a:t> </a:t>
            </a:r>
            <a:r>
              <a:rPr lang="es-ES" sz="1600" dirty="0" err="1">
                <a:solidFill>
                  <a:srgbClr val="FFFFFF"/>
                </a:solidFill>
                <a:latin typeface="Segoe UI" panose="020B0502040204020203" pitchFamily="34" charset="0"/>
                <a:ea typeface="Roboto"/>
                <a:cs typeface="Segoe UI" panose="020B0502040204020203" pitchFamily="34" charset="0"/>
                <a:sym typeface="Roboto"/>
              </a:rPr>
              <a:t>Conf</a:t>
            </a:r>
            <a:r>
              <a:rPr lang="es-ES" sz="1600" dirty="0">
                <a:solidFill>
                  <a:srgbClr val="FFFFFF"/>
                </a:solidFill>
                <a:latin typeface="Segoe UI" panose="020B0502040204020203" pitchFamily="34" charset="0"/>
                <a:ea typeface="Roboto"/>
                <a:cs typeface="Segoe UI" panose="020B0502040204020203" pitchFamily="34" charset="0"/>
                <a:sym typeface="Roboto"/>
              </a:rPr>
              <a:t> 2022</a:t>
            </a:r>
            <a:endParaRPr lang="en" sz="3800" dirty="0">
              <a:solidFill>
                <a:srgbClr val="FFFFFF"/>
              </a:solidFill>
              <a:latin typeface="Segoe UI" panose="020B0502040204020203" pitchFamily="34" charset="0"/>
              <a:ea typeface="Roboto"/>
              <a:cs typeface="Segoe UI" panose="020B0502040204020203" pitchFamily="34" charset="0"/>
              <a:sym typeface="Roboto"/>
            </a:endParaRPr>
          </a:p>
        </p:txBody>
      </p:sp>
      <p:pic>
        <p:nvPicPr>
          <p:cNvPr id="4" name="Picture 3" descr="Graphical user interface, icon&#10;&#10;Description automatically generated">
            <a:extLst>
              <a:ext uri="{FF2B5EF4-FFF2-40B4-BE49-F238E27FC236}">
                <a16:creationId xmlns:a16="http://schemas.microsoft.com/office/drawing/2014/main" id="{18D61BC1-2376-23D7-E095-77C18E974A24}"/>
              </a:ext>
            </a:extLst>
          </p:cNvPr>
          <p:cNvPicPr>
            <a:picLocks noChangeAspect="1"/>
          </p:cNvPicPr>
          <p:nvPr/>
        </p:nvPicPr>
        <p:blipFill>
          <a:blip r:embed="rId3"/>
          <a:stretch>
            <a:fillRect/>
          </a:stretch>
        </p:blipFill>
        <p:spPr>
          <a:xfrm>
            <a:off x="1247637" y="236131"/>
            <a:ext cx="6648724" cy="37434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a:t>
            </a:r>
            <a:r>
              <a:rPr lang="es-ES" dirty="0">
                <a:solidFill>
                  <a:schemeClr val="tx1">
                    <a:lumMod val="50000"/>
                  </a:schemeClr>
                </a:solidFill>
              </a:rPr>
              <a:t>: </a:t>
            </a:r>
            <a:r>
              <a:rPr lang="es-ES" b="1" dirty="0">
                <a:solidFill>
                  <a:schemeClr val="tx1">
                    <a:lumMod val="50000"/>
                  </a:schemeClr>
                </a:solidFill>
              </a:rPr>
              <a:t>Plataformas soportadas</a:t>
            </a:r>
            <a:br>
              <a:rPr lang="en-US" b="1" dirty="0">
                <a:solidFill>
                  <a:schemeClr val="tx1">
                    <a:lumMod val="50000"/>
                  </a:schemeClr>
                </a:solidFill>
              </a:rPr>
            </a:br>
            <a:endParaRPr lang="en-US" b="1" dirty="0">
              <a:solidFill>
                <a:schemeClr val="tx1">
                  <a:lumMod val="50000"/>
                </a:schemeClr>
              </a:solidFill>
              <a:latin typeface="+mn-lt"/>
            </a:endParaRPr>
          </a:p>
        </p:txBody>
      </p:sp>
      <p:pic>
        <p:nvPicPr>
          <p:cNvPr id="7" name="Imagen 6" descr="Tabla&#10;&#10;Descripción generada automáticamente">
            <a:extLst>
              <a:ext uri="{FF2B5EF4-FFF2-40B4-BE49-F238E27FC236}">
                <a16:creationId xmlns:a16="http://schemas.microsoft.com/office/drawing/2014/main" id="{1CDCF609-2839-C441-ADCE-CC8BA8021DDB}"/>
              </a:ext>
            </a:extLst>
          </p:cNvPr>
          <p:cNvPicPr>
            <a:picLocks noChangeAspect="1"/>
          </p:cNvPicPr>
          <p:nvPr/>
        </p:nvPicPr>
        <p:blipFill>
          <a:blip r:embed="rId3"/>
          <a:stretch>
            <a:fillRect/>
          </a:stretch>
        </p:blipFill>
        <p:spPr>
          <a:xfrm>
            <a:off x="282041" y="1160522"/>
            <a:ext cx="5448300" cy="3638550"/>
          </a:xfrm>
          <a:prstGeom prst="rect">
            <a:avLst/>
          </a:prstGeom>
        </p:spPr>
      </p:pic>
      <p:sp>
        <p:nvSpPr>
          <p:cNvPr id="3" name="TextBox 2">
            <a:extLst>
              <a:ext uri="{FF2B5EF4-FFF2-40B4-BE49-F238E27FC236}">
                <a16:creationId xmlns:a16="http://schemas.microsoft.com/office/drawing/2014/main" id="{5FEF77A8-84C4-7D92-16F4-050CFFE4E92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89531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806404"/>
            <a:ext cx="5959696" cy="1530692"/>
          </a:xfrm>
        </p:spPr>
        <p:txBody>
          <a:bodyPr/>
          <a:lstStyle/>
          <a:p>
            <a:r>
              <a:rPr lang="es-ES" sz="6600" dirty="0">
                <a:solidFill>
                  <a:schemeClr val="bg1"/>
                </a:solidFill>
              </a:rPr>
              <a:t>DEMO: </a:t>
            </a:r>
            <a:r>
              <a:rPr lang="es-ES" sz="3000" dirty="0" err="1">
                <a:solidFill>
                  <a:schemeClr val="bg1"/>
                </a:solidFill>
              </a:rPr>
              <a:t>Microsoft.Maui.Graphics</a:t>
            </a:r>
            <a:endParaRPr lang="es-ES" sz="3000" dirty="0">
              <a:solidFill>
                <a:schemeClr val="bg1"/>
              </a:solidFill>
            </a:endParaRPr>
          </a:p>
        </p:txBody>
      </p:sp>
    </p:spTree>
    <p:extLst>
      <p:ext uri="{BB962C8B-B14F-4D97-AF65-F5344CB8AC3E}">
        <p14:creationId xmlns:p14="http://schemas.microsoft.com/office/powerpoint/2010/main" val="201709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6382963" cy="2630946"/>
          </a:xfrm>
        </p:spPr>
        <p:txBody>
          <a:bodyPr/>
          <a:lstStyle/>
          <a:p>
            <a:r>
              <a:rPr lang="es-ES" sz="1600" b="1" dirty="0" err="1"/>
              <a:t>Microsoft.Maui.Graphics.Controls</a:t>
            </a:r>
            <a:r>
              <a:rPr lang="es-ES" sz="1600" b="1" dirty="0"/>
              <a:t> (</a:t>
            </a:r>
            <a:r>
              <a:rPr lang="es-ES" sz="1600" dirty="0"/>
              <a:t>aka</a:t>
            </a:r>
            <a:r>
              <a:rPr lang="es-ES" sz="1600" b="1" dirty="0"/>
              <a:t> </a:t>
            </a:r>
            <a:r>
              <a:rPr lang="es-ES" sz="1600" b="1" dirty="0" err="1"/>
              <a:t>GraphicsControls</a:t>
            </a:r>
            <a:r>
              <a:rPr lang="es-ES" sz="1600" b="1" dirty="0"/>
              <a:t>)</a:t>
            </a:r>
            <a:r>
              <a:rPr lang="es-ES" sz="1600" dirty="0"/>
              <a:t> es una librería que ofrece los controles que estaban disponibles en </a:t>
            </a:r>
            <a:r>
              <a:rPr lang="es-ES" sz="1600" dirty="0" err="1"/>
              <a:t>Xamarin.Forms</a:t>
            </a:r>
            <a:r>
              <a:rPr lang="es-ES" sz="1600" dirty="0"/>
              <a:t> Visual pero permitiendo elegir el uso entre </a:t>
            </a:r>
            <a:r>
              <a:rPr lang="es-ES" sz="1600" b="1" dirty="0"/>
              <a:t>Cupertino, </a:t>
            </a:r>
            <a:r>
              <a:rPr lang="es-ES" sz="1600" b="1" dirty="0" err="1"/>
              <a:t>Fluent</a:t>
            </a:r>
            <a:r>
              <a:rPr lang="es-ES" sz="1600" b="1" dirty="0"/>
              <a:t> and Material</a:t>
            </a:r>
            <a:r>
              <a:rPr lang="es-ES" sz="1600" dirty="0"/>
              <a:t> y, en lugar de crear controles nativos, se crean </a:t>
            </a:r>
            <a:r>
              <a:rPr lang="es-ES" sz="1600" b="1" dirty="0"/>
              <a:t>controles dibujados</a:t>
            </a:r>
            <a:r>
              <a:rPr lang="es-ES" sz="1600" dirty="0"/>
              <a:t>. </a:t>
            </a:r>
          </a:p>
          <a:p>
            <a:r>
              <a:rPr lang="es-ES" sz="1600" dirty="0"/>
              <a:t>Este proyecto es un proyecto</a:t>
            </a:r>
            <a:r>
              <a:rPr lang="es-ES" sz="1600" b="1" dirty="0"/>
              <a:t> experimental de .NET</a:t>
            </a:r>
            <a:r>
              <a:rPr lang="es-ES" sz="1600" dirty="0"/>
              <a:t> relacionado con .NET MAUI donde actualmente se realizan tareas de validación para demostrar el interés y viabilidad.</a:t>
            </a:r>
            <a:endParaRPr lang="en-US" sz="1600" dirty="0">
              <a:solidFill>
                <a:schemeClr val="tx1">
                  <a:lumMod val="50000"/>
                </a:schemeClr>
              </a:solidFill>
            </a:endParaRPr>
          </a:p>
        </p:txBody>
      </p:sp>
      <p:pic>
        <p:nvPicPr>
          <p:cNvPr id="1026" name="Picture 2">
            <a:extLst>
              <a:ext uri="{FF2B5EF4-FFF2-40B4-BE49-F238E27FC236}">
                <a16:creationId xmlns:a16="http://schemas.microsoft.com/office/drawing/2014/main" id="{8BA783AF-4A06-4B44-BCB3-480B7B072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799" y="450457"/>
            <a:ext cx="2095500" cy="4533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Box 4">
            <a:extLst>
              <a:ext uri="{FF2B5EF4-FFF2-40B4-BE49-F238E27FC236}">
                <a16:creationId xmlns:a16="http://schemas.microsoft.com/office/drawing/2014/main" id="{3A10C41B-2CCB-5129-9DBA-51272FE01A4C}"/>
              </a:ext>
            </a:extLst>
          </p:cNvPr>
          <p:cNvSpPr txBox="1"/>
          <p:nvPr/>
        </p:nvSpPr>
        <p:spPr>
          <a:xfrm>
            <a:off x="1457241" y="4615025"/>
            <a:ext cx="6240308" cy="369332"/>
          </a:xfrm>
          <a:prstGeom prst="rect">
            <a:avLst/>
          </a:prstGeom>
          <a:noFill/>
        </p:spPr>
        <p:txBody>
          <a:bodyPr wrap="square">
            <a:spAutoFit/>
          </a:bodyPr>
          <a:lstStyle/>
          <a:p>
            <a:pPr algn="ctr"/>
            <a:r>
              <a:rPr lang="en-US" sz="1800" dirty="0">
                <a:solidFill>
                  <a:srgbClr val="FF5E5E"/>
                </a:solidFill>
              </a:rPr>
              <a:t>https://github.com/dotnet/Microsoft.Maui.Graphics.Controls</a:t>
            </a:r>
          </a:p>
        </p:txBody>
      </p:sp>
    </p:spTree>
    <p:extLst>
      <p:ext uri="{BB962C8B-B14F-4D97-AF65-F5344CB8AC3E}">
        <p14:creationId xmlns:p14="http://schemas.microsoft.com/office/powerpoint/2010/main" val="276409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4141469" cy="3395386"/>
          </a:xfrm>
        </p:spPr>
        <p:txBody>
          <a:bodyPr/>
          <a:lstStyle/>
          <a:p>
            <a:r>
              <a:rPr lang="es-ES" sz="1350" dirty="0"/>
              <a:t>Controles disponibles:</a:t>
            </a:r>
          </a:p>
          <a:p>
            <a:pPr marL="214313" indent="-214313">
              <a:lnSpc>
                <a:spcPct val="100000"/>
              </a:lnSpc>
              <a:buFont typeface="Arial" panose="020B0604020202020204" pitchFamily="34" charset="0"/>
              <a:buChar char="•"/>
            </a:pPr>
            <a:r>
              <a:rPr lang="es-ES" sz="1400" b="1" dirty="0" err="1"/>
              <a:t>ActivityIndicator</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Button</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CheckBox</a:t>
            </a:r>
            <a:r>
              <a:rPr lang="es-ES" sz="1400" dirty="0"/>
              <a:t> (</a:t>
            </a:r>
            <a:r>
              <a:rPr lang="es-ES" sz="1400" dirty="0" err="1"/>
              <a:t>Cupertino</a:t>
            </a:r>
            <a:r>
              <a:rPr lang="es-ES" sz="1400" dirty="0"/>
              <a:t>, </a:t>
            </a:r>
            <a:r>
              <a:rPr lang="es-ES" sz="1400" dirty="0" err="1"/>
              <a:t>Fluent</a:t>
            </a:r>
            <a:r>
              <a:rPr lang="es-ES" sz="1400" dirty="0"/>
              <a:t>, Material)</a:t>
            </a:r>
            <a:r>
              <a:rPr lang="es-ES" sz="1400" b="1" dirty="0"/>
              <a:t> </a:t>
            </a:r>
          </a:p>
          <a:p>
            <a:pPr marL="214313" indent="-214313">
              <a:lnSpc>
                <a:spcPct val="100000"/>
              </a:lnSpc>
              <a:buFont typeface="Arial" panose="020B0604020202020204" pitchFamily="34" charset="0"/>
              <a:buChar char="•"/>
            </a:pPr>
            <a:r>
              <a:rPr lang="es-ES" sz="1400" b="1" dirty="0" err="1"/>
              <a:t>DatePicker</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a:t>Editor</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Entry</a:t>
            </a:r>
            <a:r>
              <a:rPr lang="es-ES" sz="1400" dirty="0"/>
              <a:t> (</a:t>
            </a:r>
            <a:r>
              <a:rPr lang="es-ES" sz="1400" dirty="0" err="1"/>
              <a:t>Cupertino</a:t>
            </a:r>
            <a:r>
              <a:rPr lang="es-ES" sz="1400" dirty="0"/>
              <a:t>, </a:t>
            </a:r>
            <a:r>
              <a:rPr lang="es-ES" sz="1400" dirty="0" err="1"/>
              <a:t>Fluent</a:t>
            </a:r>
            <a:r>
              <a:rPr lang="es-ES" sz="1400" dirty="0"/>
              <a:t>, Material)</a:t>
            </a:r>
          </a:p>
          <a:p>
            <a:endParaRPr lang="en-US" sz="1500" dirty="0">
              <a:solidFill>
                <a:schemeClr val="tx1">
                  <a:lumMod val="50000"/>
                </a:schemeClr>
              </a:solidFill>
            </a:endParaRPr>
          </a:p>
        </p:txBody>
      </p:sp>
      <p:sp>
        <p:nvSpPr>
          <p:cNvPr id="4" name="TextBox 3">
            <a:extLst>
              <a:ext uri="{FF2B5EF4-FFF2-40B4-BE49-F238E27FC236}">
                <a16:creationId xmlns:a16="http://schemas.microsoft.com/office/drawing/2014/main" id="{75C91FC1-A0C1-2601-F0FB-4D036CDEE9FB}"/>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 Placeholder 2">
            <a:extLst>
              <a:ext uri="{FF2B5EF4-FFF2-40B4-BE49-F238E27FC236}">
                <a16:creationId xmlns:a16="http://schemas.microsoft.com/office/drawing/2014/main" id="{8C1F4C64-5609-1E1F-9CE3-F3832C285665}"/>
              </a:ext>
            </a:extLst>
          </p:cNvPr>
          <p:cNvSpPr txBox="1">
            <a:spLocks/>
          </p:cNvSpPr>
          <p:nvPr/>
        </p:nvSpPr>
        <p:spPr>
          <a:xfrm>
            <a:off x="4343400" y="1660513"/>
            <a:ext cx="4141469" cy="2935069"/>
          </a:xfrm>
          <a:prstGeom prst="rect">
            <a:avLst/>
          </a:prstGeom>
          <a:noFill/>
          <a:ln>
            <a:noFill/>
          </a:ln>
        </p:spPr>
        <p:txBody>
          <a:bodyPr wrap="square" lIns="91425" tIns="91425" rIns="91425" bIns="91425" anchor="t" anchorCtr="0">
            <a:spAutoFit/>
          </a:bodyPr>
          <a:lstStyle>
            <a:defPPr marR="0" lvl="0" algn="l" rtl="0">
              <a:lnSpc>
                <a:spcPct val="100000"/>
              </a:lnSpc>
              <a:spcBef>
                <a:spcPts val="0"/>
              </a:spcBef>
              <a:spcAft>
                <a:spcPts val="0"/>
              </a:spcAft>
            </a:defPPr>
            <a:lvl1pPr marL="0" marR="0" lvl="0" indent="0" algn="l" rtl="0">
              <a:lnSpc>
                <a:spcPct val="115000"/>
              </a:lnSpc>
              <a:spcBef>
                <a:spcPts val="0"/>
              </a:spcBef>
              <a:spcAft>
                <a:spcPts val="1600"/>
              </a:spcAft>
              <a:buClr>
                <a:schemeClr val="dk2"/>
              </a:buClr>
              <a:buSzPct val="100000"/>
              <a:buNone/>
              <a:defRPr sz="2100" b="0" i="0" u="none" strike="noStrike" cap="none">
                <a:solidFill>
                  <a:srgbClr val="000000"/>
                </a:solidFill>
                <a:latin typeface="+mn-lt"/>
                <a:ea typeface="Arial"/>
                <a:cs typeface="Segoe UI" panose="020B0502040204020203" pitchFamily="34" charset="0"/>
                <a:sym typeface="Arial"/>
              </a:defRPr>
            </a:lvl1pPr>
            <a:lvl2pPr marL="171450" marR="0" lvl="1" indent="0" algn="l" rtl="0">
              <a:lnSpc>
                <a:spcPct val="115000"/>
              </a:lnSpc>
              <a:spcBef>
                <a:spcPts val="0"/>
              </a:spcBef>
              <a:spcAft>
                <a:spcPts val="1600"/>
              </a:spcAft>
              <a:buClr>
                <a:schemeClr val="dk2"/>
              </a:buClr>
              <a:buNone/>
              <a:defRPr sz="1500" b="0" i="0" u="none" strike="noStrike" cap="none">
                <a:solidFill>
                  <a:srgbClr val="000000"/>
                </a:solidFill>
                <a:latin typeface="Arial"/>
                <a:ea typeface="Arial"/>
                <a:cs typeface="Arial"/>
                <a:sym typeface="Arial"/>
              </a:defRPr>
            </a:lvl2pPr>
            <a:lvl3pPr marL="342900" marR="0" lvl="2" indent="0" algn="l" rtl="0">
              <a:lnSpc>
                <a:spcPct val="115000"/>
              </a:lnSpc>
              <a:spcBef>
                <a:spcPts val="0"/>
              </a:spcBef>
              <a:spcAft>
                <a:spcPts val="1600"/>
              </a:spcAft>
              <a:buClr>
                <a:schemeClr val="dk2"/>
              </a:buClr>
              <a:buNone/>
              <a:defRPr sz="1200" b="0" i="0" u="none" strike="noStrike" cap="none">
                <a:solidFill>
                  <a:srgbClr val="000000"/>
                </a:solidFill>
                <a:latin typeface="Arial"/>
                <a:ea typeface="Arial"/>
                <a:cs typeface="Arial"/>
                <a:sym typeface="Arial"/>
              </a:defRPr>
            </a:lvl3pPr>
            <a:lvl4pPr marL="514350" marR="0" lvl="3" indent="0" algn="l" rtl="0">
              <a:lnSpc>
                <a:spcPct val="115000"/>
              </a:lnSpc>
              <a:spcBef>
                <a:spcPts val="0"/>
              </a:spcBef>
              <a:spcAft>
                <a:spcPts val="1600"/>
              </a:spcAft>
              <a:buClr>
                <a:schemeClr val="dk2"/>
              </a:buClr>
              <a:buNone/>
              <a:defRPr sz="900" b="0" i="0" u="none" strike="noStrike" cap="none">
                <a:solidFill>
                  <a:srgbClr val="000000"/>
                </a:solidFill>
                <a:latin typeface="Arial"/>
                <a:ea typeface="Arial"/>
                <a:cs typeface="Arial"/>
                <a:sym typeface="Arial"/>
              </a:defRPr>
            </a:lvl4pPr>
            <a:lvl5pPr marL="685800" marR="0" lvl="4" indent="0"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9pPr>
          </a:lstStyle>
          <a:p>
            <a:pPr marL="214313" indent="-214313">
              <a:lnSpc>
                <a:spcPct val="100000"/>
              </a:lnSpc>
              <a:buFont typeface="Arial" panose="020B0604020202020204" pitchFamily="34" charset="0"/>
              <a:buChar char="•"/>
            </a:pPr>
            <a:r>
              <a:rPr lang="es-ES" sz="1400" b="1" dirty="0" err="1"/>
              <a:t>ProgressBar</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RadioButton</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a:t>Slider</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Stepper</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a:t>Switch</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TimePicker</a:t>
            </a:r>
            <a:r>
              <a:rPr lang="es-ES" sz="1400" dirty="0"/>
              <a:t> (Cupertino, </a:t>
            </a:r>
            <a:r>
              <a:rPr lang="es-ES" sz="1400" dirty="0" err="1"/>
              <a:t>Fluent</a:t>
            </a:r>
            <a:r>
              <a:rPr lang="es-ES" sz="1400" dirty="0"/>
              <a:t>, Material)</a:t>
            </a:r>
          </a:p>
          <a:p>
            <a:endParaRPr lang="en-US" sz="1400" dirty="0">
              <a:solidFill>
                <a:schemeClr val="tx1">
                  <a:lumMod val="50000"/>
                </a:schemeClr>
              </a:solidFill>
            </a:endParaRPr>
          </a:p>
        </p:txBody>
      </p:sp>
    </p:spTree>
    <p:extLst>
      <p:ext uri="{BB962C8B-B14F-4D97-AF65-F5344CB8AC3E}">
        <p14:creationId xmlns:p14="http://schemas.microsoft.com/office/powerpoint/2010/main" val="31424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198650" y="1160522"/>
            <a:ext cx="4319494" cy="3801651"/>
          </a:xfrm>
        </p:spPr>
        <p:txBody>
          <a:bodyPr/>
          <a:lstStyle/>
          <a:p>
            <a:r>
              <a:rPr lang="es-ES" sz="1350" dirty="0"/>
              <a:t>Características:</a:t>
            </a:r>
          </a:p>
          <a:p>
            <a:pPr marL="214313" indent="-214313">
              <a:buFontTx/>
              <a:buChar char="-"/>
            </a:pPr>
            <a:r>
              <a:rPr lang="es-ES" sz="1200" dirty="0"/>
              <a:t>Controles pixel </a:t>
            </a:r>
            <a:r>
              <a:rPr lang="es-ES" sz="1200" dirty="0" err="1"/>
              <a:t>perfect</a:t>
            </a:r>
            <a:r>
              <a:rPr lang="es-ES" sz="1200" dirty="0"/>
              <a:t> con alto rendimiento y misma apariencia/comportamiento para todas las plataformas.</a:t>
            </a:r>
          </a:p>
          <a:p>
            <a:pPr marL="214313" indent="-214313">
              <a:buFontTx/>
              <a:buChar char="-"/>
            </a:pPr>
            <a:r>
              <a:rPr lang="es-ES" sz="1200" dirty="0"/>
              <a:t>Controles organizados en capas, permitiendo personalizar cada capa.</a:t>
            </a:r>
          </a:p>
          <a:p>
            <a:pPr marL="214313" indent="-214313">
              <a:buFontTx/>
              <a:buChar char="-"/>
            </a:pPr>
            <a:r>
              <a:rPr lang="es-ES" sz="1200" dirty="0"/>
              <a:t>Soporte a RTL.</a:t>
            </a:r>
          </a:p>
          <a:p>
            <a:pPr marL="214313" indent="-214313">
              <a:buFontTx/>
              <a:buChar char="-"/>
            </a:pPr>
            <a:r>
              <a:rPr lang="es-ES" sz="1200" dirty="0"/>
              <a:t>Soporte a accesibilidad.</a:t>
            </a:r>
          </a:p>
          <a:p>
            <a:pPr marL="214313" indent="-214313">
              <a:buFontTx/>
              <a:buChar char="-"/>
            </a:pPr>
            <a:r>
              <a:rPr lang="es-ES" sz="1200" dirty="0"/>
              <a:t>Soporte a temas.</a:t>
            </a:r>
          </a:p>
          <a:p>
            <a:pPr marL="214313" indent="-214313">
              <a:buFontTx/>
              <a:buChar char="-"/>
            </a:pPr>
            <a:r>
              <a:rPr lang="es-ES" sz="1200" dirty="0"/>
              <a:t>Soporte en escritorio y </a:t>
            </a:r>
            <a:r>
              <a:rPr lang="es-ES" sz="1200" dirty="0" err="1"/>
              <a:t>telefonos</a:t>
            </a:r>
            <a:r>
              <a:rPr lang="es-ES" sz="1200" dirty="0"/>
              <a:t>.</a:t>
            </a:r>
            <a:endParaRPr lang="es-ES" sz="1350" dirty="0"/>
          </a:p>
          <a:p>
            <a:endParaRPr lang="en-US" sz="1500" dirty="0">
              <a:solidFill>
                <a:schemeClr val="tx1">
                  <a:lumMod val="50000"/>
                </a:schemeClr>
              </a:solidFill>
            </a:endParaRPr>
          </a:p>
        </p:txBody>
      </p:sp>
      <p:pic>
        <p:nvPicPr>
          <p:cNvPr id="3074" name="Picture 2">
            <a:extLst>
              <a:ext uri="{FF2B5EF4-FFF2-40B4-BE49-F238E27FC236}">
                <a16:creationId xmlns:a16="http://schemas.microsoft.com/office/drawing/2014/main" id="{855805E4-F523-874C-9A90-D10F0D479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04178"/>
            <a:ext cx="1237500" cy="243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0EAFE8A-43D3-1C41-9661-F6808E7CD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212" y="1004178"/>
            <a:ext cx="1237500" cy="243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6F8B787-8970-B440-B42A-0A1648C0E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424" y="1004178"/>
            <a:ext cx="1249066" cy="243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600270A-4E9C-244E-A31B-38185C66EF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385" y="912692"/>
            <a:ext cx="4419687" cy="3513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BA359B-E203-B45A-B6CF-B015EE16BAB5}"/>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275453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4319494" cy="823080"/>
          </a:xfrm>
        </p:spPr>
        <p:txBody>
          <a:bodyPr/>
          <a:lstStyle/>
          <a:p>
            <a:r>
              <a:rPr lang="es-ES" sz="1350" dirty="0"/>
              <a:t>Características:</a:t>
            </a:r>
          </a:p>
          <a:p>
            <a:pPr marL="214313" indent="-214313">
              <a:buFontTx/>
              <a:buChar char="-"/>
            </a:pPr>
            <a:r>
              <a:rPr lang="es-ES" sz="1200" dirty="0">
                <a:solidFill>
                  <a:schemeClr val="tx1">
                    <a:lumMod val="50000"/>
                  </a:schemeClr>
                </a:solidFill>
              </a:rPr>
              <a:t>Cupertino, </a:t>
            </a:r>
            <a:r>
              <a:rPr lang="es-ES" sz="1200" dirty="0" err="1">
                <a:solidFill>
                  <a:schemeClr val="tx1">
                    <a:lumMod val="50000"/>
                  </a:schemeClr>
                </a:solidFill>
              </a:rPr>
              <a:t>Fluent</a:t>
            </a:r>
            <a:r>
              <a:rPr lang="es-ES" sz="1200" dirty="0">
                <a:solidFill>
                  <a:schemeClr val="tx1">
                    <a:lumMod val="50000"/>
                  </a:schemeClr>
                </a:solidFill>
              </a:rPr>
              <a:t> y Material </a:t>
            </a:r>
            <a:r>
              <a:rPr lang="es-ES" sz="1200" dirty="0" err="1">
                <a:solidFill>
                  <a:schemeClr val="tx1">
                    <a:lumMod val="50000"/>
                  </a:schemeClr>
                </a:solidFill>
              </a:rPr>
              <a:t>design</a:t>
            </a:r>
            <a:r>
              <a:rPr lang="es-ES" sz="1200" dirty="0">
                <a:solidFill>
                  <a:schemeClr val="tx1">
                    <a:lumMod val="50000"/>
                  </a:schemeClr>
                </a:solidFill>
              </a:rPr>
              <a:t>.</a:t>
            </a:r>
            <a:endParaRPr lang="en-US" sz="1500" dirty="0">
              <a:solidFill>
                <a:schemeClr val="tx1">
                  <a:lumMod val="50000"/>
                </a:schemeClr>
              </a:solidFill>
            </a:endParaRPr>
          </a:p>
        </p:txBody>
      </p:sp>
      <p:pic>
        <p:nvPicPr>
          <p:cNvPr id="4" name="GraphicsControls" descr="GraphicsControls">
            <a:hlinkClick r:id="" action="ppaction://media"/>
            <a:extLst>
              <a:ext uri="{FF2B5EF4-FFF2-40B4-BE49-F238E27FC236}">
                <a16:creationId xmlns:a16="http://schemas.microsoft.com/office/drawing/2014/main" id="{2728DC81-D310-274C-91F9-2A95594AB12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1931" y="2145889"/>
            <a:ext cx="4204869" cy="2448118"/>
          </a:xfrm>
          <a:prstGeom prst="rect">
            <a:avLst/>
          </a:prstGeom>
        </p:spPr>
      </p:pic>
      <p:pic>
        <p:nvPicPr>
          <p:cNvPr id="6" name="GraphicsControls-Fluent" descr="GraphicsControls-Fluent">
            <a:hlinkClick r:id="" action="ppaction://media"/>
            <a:extLst>
              <a:ext uri="{FF2B5EF4-FFF2-40B4-BE49-F238E27FC236}">
                <a16:creationId xmlns:a16="http://schemas.microsoft.com/office/drawing/2014/main" id="{4FA7F5AF-293B-AB4D-A768-3E09567261C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21424" y="2145889"/>
            <a:ext cx="3938588" cy="2448158"/>
          </a:xfrm>
          <a:prstGeom prst="rect">
            <a:avLst/>
          </a:prstGeom>
        </p:spPr>
      </p:pic>
      <p:sp>
        <p:nvSpPr>
          <p:cNvPr id="11" name="Text Placeholder 2">
            <a:extLst>
              <a:ext uri="{FF2B5EF4-FFF2-40B4-BE49-F238E27FC236}">
                <a16:creationId xmlns:a16="http://schemas.microsoft.com/office/drawing/2014/main" id="{A29E3A1F-8093-3441-B6FE-0C308A400EEE}"/>
              </a:ext>
            </a:extLst>
          </p:cNvPr>
          <p:cNvSpPr txBox="1">
            <a:spLocks/>
          </p:cNvSpPr>
          <p:nvPr/>
        </p:nvSpPr>
        <p:spPr>
          <a:xfrm>
            <a:off x="1974103" y="4698558"/>
            <a:ext cx="775149" cy="230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i="0" kern="1200" spc="0" baseline="0">
                <a:solidFill>
                  <a:srgbClr val="000000"/>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500" dirty="0">
                <a:solidFill>
                  <a:schemeClr val="tx1">
                    <a:lumMod val="50000"/>
                  </a:schemeClr>
                </a:solidFill>
              </a:rPr>
              <a:t>Material</a:t>
            </a:r>
          </a:p>
        </p:txBody>
      </p:sp>
      <p:sp>
        <p:nvSpPr>
          <p:cNvPr id="7" name="Text Placeholder 2">
            <a:extLst>
              <a:ext uri="{FF2B5EF4-FFF2-40B4-BE49-F238E27FC236}">
                <a16:creationId xmlns:a16="http://schemas.microsoft.com/office/drawing/2014/main" id="{9091ED58-EE0C-2345-B4B1-747C415E4B96}"/>
              </a:ext>
            </a:extLst>
          </p:cNvPr>
          <p:cNvSpPr txBox="1">
            <a:spLocks/>
          </p:cNvSpPr>
          <p:nvPr/>
        </p:nvSpPr>
        <p:spPr>
          <a:xfrm>
            <a:off x="6376243" y="4698558"/>
            <a:ext cx="775149" cy="230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i="0" kern="1200" spc="0" baseline="0">
                <a:solidFill>
                  <a:srgbClr val="000000"/>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500" dirty="0">
                <a:solidFill>
                  <a:schemeClr val="tx1">
                    <a:lumMod val="50000"/>
                  </a:schemeClr>
                </a:solidFill>
              </a:rPr>
              <a:t>Fluent</a:t>
            </a:r>
          </a:p>
        </p:txBody>
      </p:sp>
      <p:sp>
        <p:nvSpPr>
          <p:cNvPr id="5" name="TextBox 4">
            <a:extLst>
              <a:ext uri="{FF2B5EF4-FFF2-40B4-BE49-F238E27FC236}">
                <a16:creationId xmlns:a16="http://schemas.microsoft.com/office/drawing/2014/main" id="{A3AF2235-E395-D992-1EF9-94D5C04252B6}"/>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418318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150" fill="hold"/>
                                        <p:tgtEl>
                                          <p:spTgt spid="4"/>
                                        </p:tgtEl>
                                      </p:cBhvr>
                                    </p:cmd>
                                  </p:childTnLst>
                                </p:cTn>
                              </p:par>
                            </p:childTnLst>
                          </p:cTn>
                        </p:par>
                        <p:par>
                          <p:cTn id="7" fill="hold">
                            <p:stCondLst>
                              <p:cond delay="106150"/>
                            </p:stCondLst>
                            <p:childTnLst>
                              <p:par>
                                <p:cTn id="8" presetID="1" presetClass="mediacall" presetSubtype="0" fill="hold" nodeType="afterEffect">
                                  <p:stCondLst>
                                    <p:cond delay="0"/>
                                  </p:stCondLst>
                                  <p:childTnLst>
                                    <p:cmd type="call" cmd="playFrom(0.0)">
                                      <p:cBhvr>
                                        <p:cTn id="9" dur="713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remove"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remove"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806404"/>
            <a:ext cx="5959696" cy="1530692"/>
          </a:xfrm>
        </p:spPr>
        <p:txBody>
          <a:bodyPr/>
          <a:lstStyle/>
          <a:p>
            <a:r>
              <a:rPr lang="es-ES" sz="6600" dirty="0">
                <a:solidFill>
                  <a:schemeClr val="bg1"/>
                </a:solidFill>
              </a:rPr>
              <a:t>DEMO: </a:t>
            </a:r>
            <a:r>
              <a:rPr lang="es-ES" sz="3000" dirty="0" err="1">
                <a:solidFill>
                  <a:schemeClr val="bg1"/>
                </a:solidFill>
              </a:rPr>
              <a:t>Microsoft.Maui.Graphics.Controls</a:t>
            </a:r>
            <a:endParaRPr lang="es-ES" sz="3000" dirty="0">
              <a:solidFill>
                <a:schemeClr val="bg1"/>
              </a:solidFill>
            </a:endParaRPr>
          </a:p>
        </p:txBody>
      </p:sp>
    </p:spTree>
    <p:extLst>
      <p:ext uri="{BB962C8B-B14F-4D97-AF65-F5344CB8AC3E}">
        <p14:creationId xmlns:p14="http://schemas.microsoft.com/office/powerpoint/2010/main" val="166261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744468" y="1042428"/>
            <a:ext cx="7655064" cy="3058643"/>
          </a:xfrm>
        </p:spPr>
        <p:txBody>
          <a:bodyPr/>
          <a:lstStyle/>
          <a:p>
            <a:r>
              <a:rPr lang="es-ES" sz="4800" dirty="0">
                <a:solidFill>
                  <a:schemeClr val="bg1"/>
                </a:solidFill>
              </a:rPr>
              <a:t>Controles dibujados: Siguientes pasos</a:t>
            </a:r>
            <a:br>
              <a:rPr lang="es-ES" sz="4800" dirty="0">
                <a:solidFill>
                  <a:schemeClr val="bg1"/>
                </a:solidFill>
              </a:rPr>
            </a:br>
            <a:br>
              <a:rPr lang="es-ES" sz="4800" dirty="0">
                <a:solidFill>
                  <a:schemeClr val="bg1"/>
                </a:solidFill>
              </a:rPr>
            </a:br>
            <a:r>
              <a:rPr lang="es-ES" sz="4800" dirty="0" err="1">
                <a:solidFill>
                  <a:schemeClr val="bg1"/>
                </a:solidFill>
              </a:rPr>
              <a:t>AlohaKit</a:t>
            </a:r>
            <a:endParaRPr lang="es-ES" sz="4800" dirty="0">
              <a:solidFill>
                <a:schemeClr val="bg1"/>
              </a:solidFill>
            </a:endParaRPr>
          </a:p>
        </p:txBody>
      </p:sp>
    </p:spTree>
    <p:extLst>
      <p:ext uri="{BB962C8B-B14F-4D97-AF65-F5344CB8AC3E}">
        <p14:creationId xmlns:p14="http://schemas.microsoft.com/office/powerpoint/2010/main" val="235342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Siguientes pasos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3987151"/>
          </a:xfrm>
        </p:spPr>
        <p:txBody>
          <a:bodyPr/>
          <a:lstStyle/>
          <a:p>
            <a:r>
              <a:rPr lang="es-ES" sz="2000" dirty="0"/>
              <a:t>Aunque de inicio en el experimento anterior se resuelven aspectos como el soporte a la accesibilidad, rendimiento, etc. Con la comunicación con terceros creadores de controles y clientes se identifican retos y dudas a resolver:</a:t>
            </a:r>
          </a:p>
          <a:p>
            <a:pPr marL="342900" indent="-342900">
              <a:buFontTx/>
              <a:buChar char="-"/>
            </a:pPr>
            <a:r>
              <a:rPr lang="es-ES" sz="1200" dirty="0">
                <a:solidFill>
                  <a:schemeClr val="tx1">
                    <a:lumMod val="50000"/>
                  </a:schemeClr>
                </a:solidFill>
              </a:rPr>
              <a:t>¿Cuál es la diferencia en rendimiento en todos los aspectos (tiempo de arranque, tiempo de renderizado, consumo de memoria, etc.)?</a:t>
            </a:r>
          </a:p>
          <a:p>
            <a:pPr marL="342900" indent="-342900">
              <a:buFontTx/>
              <a:buChar char="-"/>
            </a:pPr>
            <a:r>
              <a:rPr lang="es-ES" sz="1200" dirty="0">
                <a:solidFill>
                  <a:schemeClr val="tx1">
                    <a:lumMod val="50000"/>
                  </a:schemeClr>
                </a:solidFill>
              </a:rPr>
              <a:t>¿Cuál es la forma de extender los controles?</a:t>
            </a:r>
          </a:p>
          <a:p>
            <a:pPr marL="342900" indent="-342900">
              <a:buFontTx/>
              <a:buChar char="-"/>
            </a:pPr>
            <a:r>
              <a:rPr lang="es-ES" sz="1200" dirty="0">
                <a:solidFill>
                  <a:schemeClr val="tx1">
                    <a:lumMod val="50000"/>
                  </a:schemeClr>
                </a:solidFill>
              </a:rPr>
              <a:t>¿</a:t>
            </a:r>
            <a:r>
              <a:rPr lang="en-US" sz="1200" dirty="0" err="1"/>
              <a:t>Interoperabilidad</a:t>
            </a:r>
            <a:r>
              <a:rPr lang="es-ES" sz="1200" dirty="0">
                <a:solidFill>
                  <a:schemeClr val="tx1">
                    <a:lumMod val="50000"/>
                  </a:schemeClr>
                </a:solidFill>
              </a:rPr>
              <a:t> entre controles dibujados y nativos?</a:t>
            </a:r>
          </a:p>
          <a:p>
            <a:pPr marL="342900" indent="-342900">
              <a:buFontTx/>
              <a:buChar char="-"/>
            </a:pPr>
            <a:r>
              <a:rPr lang="es-ES" sz="1200" dirty="0">
                <a:solidFill>
                  <a:schemeClr val="tx1">
                    <a:lumMod val="50000"/>
                  </a:schemeClr>
                </a:solidFill>
              </a:rPr>
              <a:t>¿Qué ocurre con ajustes a nivel de sistema: cambio de tema, alto contraste etc.?</a:t>
            </a:r>
          </a:p>
          <a:p>
            <a:pPr marL="342900" indent="-342900">
              <a:buFontTx/>
              <a:buChar char="-"/>
            </a:pPr>
            <a:r>
              <a:rPr lang="es-ES" sz="1200" dirty="0">
                <a:solidFill>
                  <a:schemeClr val="tx1">
                    <a:lumMod val="50000"/>
                  </a:schemeClr>
                </a:solidFill>
              </a:rPr>
              <a:t>Tiempo de adaptación a cambios en el mercado.</a:t>
            </a:r>
            <a:endParaRPr lang="en-US" sz="12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359601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err="1">
                <a:solidFill>
                  <a:schemeClr val="tx1">
                    <a:lumMod val="50000"/>
                  </a:schemeClr>
                </a:solidFill>
              </a:rPr>
              <a:t>AlohaKit</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2483406"/>
          </a:xfrm>
        </p:spPr>
        <p:txBody>
          <a:bodyPr/>
          <a:lstStyle/>
          <a:p>
            <a:r>
              <a:rPr lang="es-ES" sz="2000" dirty="0"/>
              <a:t>Se trata de una manera más fácil de crear controles dibujados en .NET MAUI tanto en XAML como en C#.</a:t>
            </a:r>
          </a:p>
          <a:p>
            <a:r>
              <a:rPr lang="es-ES" sz="2000" dirty="0"/>
              <a:t>Incluye un Canvas que permite contenido como </a:t>
            </a:r>
            <a:r>
              <a:rPr lang="es-ES" sz="2000" dirty="0" err="1"/>
              <a:t>Layouts</a:t>
            </a:r>
            <a:r>
              <a:rPr lang="es-ES" sz="2000" dirty="0"/>
              <a:t> o controles dibujados, de modo que crea una sola vista nativa que crea el lienzo nativo, pero el resto de los elementos secundarios se dibujan y administran por completo mediante el lienzo.</a:t>
            </a:r>
            <a:endParaRPr lang="en-US" sz="12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Box 4">
            <a:extLst>
              <a:ext uri="{FF2B5EF4-FFF2-40B4-BE49-F238E27FC236}">
                <a16:creationId xmlns:a16="http://schemas.microsoft.com/office/drawing/2014/main" id="{7F9D8127-CB92-48D1-7AF0-0353FE874C7F}"/>
              </a:ext>
            </a:extLst>
          </p:cNvPr>
          <p:cNvSpPr txBox="1"/>
          <p:nvPr/>
        </p:nvSpPr>
        <p:spPr>
          <a:xfrm>
            <a:off x="1648752" y="4475122"/>
            <a:ext cx="5846496" cy="369332"/>
          </a:xfrm>
          <a:prstGeom prst="rect">
            <a:avLst/>
          </a:prstGeom>
          <a:noFill/>
        </p:spPr>
        <p:txBody>
          <a:bodyPr wrap="square">
            <a:spAutoFit/>
          </a:bodyPr>
          <a:lstStyle/>
          <a:p>
            <a:pPr algn="ctr"/>
            <a:r>
              <a:rPr lang="en-US" sz="1800" dirty="0">
                <a:solidFill>
                  <a:srgbClr val="FF5E5E"/>
                </a:solidFill>
              </a:rPr>
              <a:t>https://github.com/jsuarezruiz/AlohaKit.UI</a:t>
            </a:r>
          </a:p>
        </p:txBody>
      </p:sp>
    </p:spTree>
    <p:extLst>
      <p:ext uri="{BB962C8B-B14F-4D97-AF65-F5344CB8AC3E}">
        <p14:creationId xmlns:p14="http://schemas.microsoft.com/office/powerpoint/2010/main" val="108530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DEA453E-DB43-4252-9F8A-8F68D54FC15F}"/>
              </a:ext>
            </a:extLst>
          </p:cNvPr>
          <p:cNvSpPr>
            <a:spLocks noGrp="1"/>
          </p:cNvSpPr>
          <p:nvPr>
            <p:ph type="title"/>
          </p:nvPr>
        </p:nvSpPr>
        <p:spPr/>
        <p:txBody>
          <a:bodyPr/>
          <a:lstStyle/>
          <a:p>
            <a:r>
              <a:rPr lang="es-ES" dirty="0"/>
              <a:t>Sponsors</a:t>
            </a:r>
          </a:p>
        </p:txBody>
      </p:sp>
      <p:sp>
        <p:nvSpPr>
          <p:cNvPr id="11" name="Marcador de texto 10">
            <a:extLst>
              <a:ext uri="{FF2B5EF4-FFF2-40B4-BE49-F238E27FC236}">
                <a16:creationId xmlns:a16="http://schemas.microsoft.com/office/drawing/2014/main" id="{04FBB3B4-B959-4552-BDAA-BA17D4CEC2E6}"/>
              </a:ext>
            </a:extLst>
          </p:cNvPr>
          <p:cNvSpPr>
            <a:spLocks noGrp="1"/>
          </p:cNvSpPr>
          <p:nvPr>
            <p:ph type="body" sz="quarter" idx="17"/>
          </p:nvPr>
        </p:nvSpPr>
        <p:spPr/>
        <p:txBody>
          <a:bodyPr/>
          <a:lstStyle/>
          <a:p>
            <a:r>
              <a:rPr lang="es-ES" dirty="0"/>
              <a:t>Sin ellos no sería posible el evento!</a:t>
            </a:r>
          </a:p>
        </p:txBody>
      </p:sp>
      <p:pic>
        <p:nvPicPr>
          <p:cNvPr id="3" name="Picture 2" descr="Icon&#10;&#10;Description automatically generated">
            <a:extLst>
              <a:ext uri="{FF2B5EF4-FFF2-40B4-BE49-F238E27FC236}">
                <a16:creationId xmlns:a16="http://schemas.microsoft.com/office/drawing/2014/main" id="{95975EE0-7B4A-B3DC-6CB4-6F583D2BA8F3}"/>
              </a:ext>
            </a:extLst>
          </p:cNvPr>
          <p:cNvPicPr>
            <a:picLocks noChangeAspect="1"/>
          </p:cNvPicPr>
          <p:nvPr/>
        </p:nvPicPr>
        <p:blipFill>
          <a:blip r:embed="rId2"/>
          <a:stretch>
            <a:fillRect/>
          </a:stretch>
        </p:blipFill>
        <p:spPr>
          <a:xfrm>
            <a:off x="5932359" y="0"/>
            <a:ext cx="3211641" cy="5143500"/>
          </a:xfrm>
          <a:prstGeom prst="rect">
            <a:avLst/>
          </a:prstGeom>
        </p:spPr>
      </p:pic>
      <p:pic>
        <p:nvPicPr>
          <p:cNvPr id="1026" name="Picture 2" descr="Plain Concepts">
            <a:extLst>
              <a:ext uri="{FF2B5EF4-FFF2-40B4-BE49-F238E27FC236}">
                <a16:creationId xmlns:a16="http://schemas.microsoft.com/office/drawing/2014/main" id="{2028F64A-6659-AEBE-D10A-14023916C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04" y="1189655"/>
            <a:ext cx="1649280" cy="1649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moCode">
            <a:extLst>
              <a:ext uri="{FF2B5EF4-FFF2-40B4-BE49-F238E27FC236}">
                <a16:creationId xmlns:a16="http://schemas.microsoft.com/office/drawing/2014/main" id="{794A5959-304B-F9F1-15B8-19E0A31C3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760" y="1162114"/>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lerik">
            <a:extLst>
              <a:ext uri="{FF2B5EF4-FFF2-40B4-BE49-F238E27FC236}">
                <a16:creationId xmlns:a16="http://schemas.microsoft.com/office/drawing/2014/main" id="{846BE195-EE8A-1C1B-FD28-134D16D52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8076" y="1111178"/>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o Platform">
            <a:extLst>
              <a:ext uri="{FF2B5EF4-FFF2-40B4-BE49-F238E27FC236}">
                <a16:creationId xmlns:a16="http://schemas.microsoft.com/office/drawing/2014/main" id="{33EECC96-0D5B-A28B-851F-3B3B3243D8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84" y="2550826"/>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EBBF06B-0874-4F65-0299-401D6647A1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6480" y="2571750"/>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B81DE84-03E5-24BA-D8E5-B2736898E3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1718" y="2550826"/>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B163FAF-4E27-116B-2C83-6A9B4F2810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164" y="3733096"/>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9850139C-1BDF-CF5E-33EE-2C67DBA062F1}"/>
              </a:ext>
            </a:extLst>
          </p:cNvPr>
          <p:cNvPicPr>
            <a:picLocks noChangeAspect="1"/>
          </p:cNvPicPr>
          <p:nvPr/>
        </p:nvPicPr>
        <p:blipFill>
          <a:blip r:embed="rId10"/>
          <a:stretch>
            <a:fillRect/>
          </a:stretch>
        </p:blipFill>
        <p:spPr>
          <a:xfrm>
            <a:off x="2100694" y="3454900"/>
            <a:ext cx="1980525" cy="1980525"/>
          </a:xfrm>
          <a:prstGeom prst="rect">
            <a:avLst/>
          </a:prstGeom>
        </p:spPr>
      </p:pic>
    </p:spTree>
    <p:extLst>
      <p:ext uri="{BB962C8B-B14F-4D97-AF65-F5344CB8AC3E}">
        <p14:creationId xmlns:p14="http://schemas.microsoft.com/office/powerpoint/2010/main" val="301923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7" name="Picture 6" descr="Chart, bar chart&#10;&#10;Description automatically generated">
            <a:extLst>
              <a:ext uri="{FF2B5EF4-FFF2-40B4-BE49-F238E27FC236}">
                <a16:creationId xmlns:a16="http://schemas.microsoft.com/office/drawing/2014/main" id="{AA2D97F9-97AA-EFCD-AA06-94E93B416E20}"/>
              </a:ext>
            </a:extLst>
          </p:cNvPr>
          <p:cNvPicPr>
            <a:picLocks noChangeAspect="1"/>
          </p:cNvPicPr>
          <p:nvPr/>
        </p:nvPicPr>
        <p:blipFill>
          <a:blip r:embed="rId3"/>
          <a:stretch>
            <a:fillRect/>
          </a:stretch>
        </p:blipFill>
        <p:spPr>
          <a:xfrm>
            <a:off x="4130401" y="2031100"/>
            <a:ext cx="4813409" cy="2849059"/>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183EF37C-40F5-9327-689B-3B84E852D54D}"/>
              </a:ext>
            </a:extLst>
          </p:cNvPr>
          <p:cNvPicPr>
            <a:picLocks noChangeAspect="1"/>
          </p:cNvPicPr>
          <p:nvPr/>
        </p:nvPicPr>
        <p:blipFill>
          <a:blip r:embed="rId4"/>
          <a:stretch>
            <a:fillRect/>
          </a:stretch>
        </p:blipFill>
        <p:spPr>
          <a:xfrm>
            <a:off x="-5041337" y="0"/>
            <a:ext cx="9144000" cy="5143500"/>
          </a:xfrm>
          <a:prstGeom prst="rect">
            <a:avLst/>
          </a:prstGeom>
        </p:spPr>
      </p:pic>
      <p:sp>
        <p:nvSpPr>
          <p:cNvPr id="12" name="Title 1">
            <a:extLst>
              <a:ext uri="{FF2B5EF4-FFF2-40B4-BE49-F238E27FC236}">
                <a16:creationId xmlns:a16="http://schemas.microsoft.com/office/drawing/2014/main" id="{8983064F-75FB-584A-A6CC-D280BFFEA825}"/>
              </a:ext>
            </a:extLst>
          </p:cNvPr>
          <p:cNvSpPr>
            <a:spLocks noGrp="1"/>
          </p:cNvSpPr>
          <p:nvPr>
            <p:ph type="title"/>
          </p:nvPr>
        </p:nvSpPr>
        <p:spPr>
          <a:xfrm>
            <a:off x="201931" y="70272"/>
            <a:ext cx="8741880" cy="518507"/>
          </a:xfrm>
        </p:spPr>
        <p:txBody>
          <a:bodyPr/>
          <a:lstStyle/>
          <a:p>
            <a:r>
              <a:rPr lang="es-ES" dirty="0">
                <a:solidFill>
                  <a:schemeClr val="tx1">
                    <a:lumMod val="50000"/>
                  </a:schemeClr>
                </a:solidFill>
              </a:rPr>
              <a:t>Rendimiento</a:t>
            </a:r>
            <a:endParaRPr lang="en-US" dirty="0">
              <a:solidFill>
                <a:schemeClr val="tx1">
                  <a:lumMod val="50000"/>
                </a:schemeClr>
              </a:solidFill>
              <a:latin typeface="+mn-lt"/>
            </a:endParaRPr>
          </a:p>
        </p:txBody>
      </p:sp>
    </p:spTree>
    <p:extLst>
      <p:ext uri="{BB962C8B-B14F-4D97-AF65-F5344CB8AC3E}">
        <p14:creationId xmlns:p14="http://schemas.microsoft.com/office/powerpoint/2010/main" val="389808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111042"/>
            <a:ext cx="8741880" cy="518507"/>
          </a:xfrm>
        </p:spPr>
        <p:txBody>
          <a:bodyPr/>
          <a:lstStyle/>
          <a:p>
            <a:r>
              <a:rPr lang="es-ES" dirty="0">
                <a:solidFill>
                  <a:schemeClr val="tx1">
                    <a:lumMod val="50000"/>
                  </a:schemeClr>
                </a:solidFill>
              </a:rPr>
              <a:t>Rendimiento</a:t>
            </a:r>
            <a:endParaRPr lang="en-US" dirty="0">
              <a:solidFill>
                <a:schemeClr val="tx1">
                  <a:lumMod val="50000"/>
                </a:schemeClr>
              </a:solidFill>
              <a:latin typeface="+mn-lt"/>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1026" name="Picture 2">
            <a:extLst>
              <a:ext uri="{FF2B5EF4-FFF2-40B4-BE49-F238E27FC236}">
                <a16:creationId xmlns:a16="http://schemas.microsoft.com/office/drawing/2014/main" id="{CCEF441F-6C1A-D821-189D-A6244F3F2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737" y="5669"/>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App Startup time">
            <a:extLst>
              <a:ext uri="{FF2B5EF4-FFF2-40B4-BE49-F238E27FC236}">
                <a16:creationId xmlns:a16="http://schemas.microsoft.com/office/drawing/2014/main" id="{469EA44B-53BB-01EF-70ED-5268A85DA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2" y="703390"/>
            <a:ext cx="3610332" cy="2136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atApp Memory time">
            <a:extLst>
              <a:ext uri="{FF2B5EF4-FFF2-40B4-BE49-F238E27FC236}">
                <a16:creationId xmlns:a16="http://schemas.microsoft.com/office/drawing/2014/main" id="{44521CDD-E587-C7E2-1376-321EC8A80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755" y="2917571"/>
            <a:ext cx="3610333" cy="213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5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328034"/>
            <a:ext cx="5959696" cy="2487432"/>
          </a:xfrm>
        </p:spPr>
        <p:txBody>
          <a:bodyPr/>
          <a:lstStyle/>
          <a:p>
            <a:r>
              <a:rPr lang="es-ES" sz="6600" dirty="0">
                <a:solidFill>
                  <a:schemeClr val="bg1"/>
                </a:solidFill>
              </a:rPr>
              <a:t>DEMO: </a:t>
            </a:r>
            <a:br>
              <a:rPr lang="es-ES" sz="6600" dirty="0">
                <a:solidFill>
                  <a:schemeClr val="bg1"/>
                </a:solidFill>
              </a:rPr>
            </a:br>
            <a:r>
              <a:rPr lang="es-ES" sz="3000" dirty="0">
                <a:solidFill>
                  <a:schemeClr val="bg1"/>
                </a:solidFill>
              </a:rPr>
              <a:t>Medir rendimiento en Apps móviles</a:t>
            </a:r>
          </a:p>
        </p:txBody>
      </p:sp>
    </p:spTree>
    <p:extLst>
      <p:ext uri="{BB962C8B-B14F-4D97-AF65-F5344CB8AC3E}">
        <p14:creationId xmlns:p14="http://schemas.microsoft.com/office/powerpoint/2010/main" val="3792942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Extender controles</a:t>
            </a:r>
            <a:endParaRPr lang="en-US" dirty="0">
              <a:solidFill>
                <a:schemeClr val="tx1">
                  <a:lumMod val="50000"/>
                </a:schemeClr>
              </a:solidFill>
              <a:latin typeface="+mn-lt"/>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6" name="TextBox 5">
            <a:extLst>
              <a:ext uri="{FF2B5EF4-FFF2-40B4-BE49-F238E27FC236}">
                <a16:creationId xmlns:a16="http://schemas.microsoft.com/office/drawing/2014/main" id="{A39CFBDE-2EA8-2CBA-B50F-7297822AD8CB}"/>
              </a:ext>
            </a:extLst>
          </p:cNvPr>
          <p:cNvSpPr txBox="1"/>
          <p:nvPr/>
        </p:nvSpPr>
        <p:spPr>
          <a:xfrm>
            <a:off x="201931" y="4372600"/>
            <a:ext cx="8741880" cy="461665"/>
          </a:xfrm>
          <a:prstGeom prst="rect">
            <a:avLst/>
          </a:prstGeom>
          <a:solidFill>
            <a:srgbClr val="FF5E5E"/>
          </a:solidFill>
        </p:spPr>
        <p:txBody>
          <a:bodyPr wrap="square">
            <a:spAutoFit/>
          </a:bodyPr>
          <a:lstStyle/>
          <a:p>
            <a:r>
              <a:rPr lang="en-US" sz="1200" dirty="0">
                <a:solidFill>
                  <a:schemeClr val="bg1"/>
                </a:solidFill>
                <a:latin typeface="Consolas" panose="020B0609020204030204" pitchFamily="49" charset="0"/>
              </a:rPr>
              <a:t>&lt;</a:t>
            </a:r>
            <a:r>
              <a:rPr lang="en-US" sz="1200" dirty="0" err="1">
                <a:solidFill>
                  <a:schemeClr val="bg1"/>
                </a:solidFill>
                <a:latin typeface="Consolas" panose="020B0609020204030204" pitchFamily="49" charset="0"/>
              </a:rPr>
              <a:t>alohakit:ToggleSwitch</a:t>
            </a:r>
            <a:endParaRPr lang="en-US" sz="1200" dirty="0">
              <a:solidFill>
                <a:schemeClr val="bg1"/>
              </a:solidFill>
              <a:latin typeface="Consolas" panose="020B0609020204030204" pitchFamily="49" charset="0"/>
            </a:endParaRPr>
          </a:p>
          <a:p>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ControlTemplate</a:t>
            </a:r>
            <a:r>
              <a:rPr lang="en-US" sz="1200" dirty="0">
                <a:solidFill>
                  <a:schemeClr val="bg1"/>
                </a:solidFill>
                <a:latin typeface="Consolas" panose="020B0609020204030204" pitchFamily="49" charset="0"/>
              </a:rPr>
              <a:t>="{</a:t>
            </a:r>
            <a:r>
              <a:rPr lang="en-US" sz="1200" dirty="0" err="1">
                <a:solidFill>
                  <a:schemeClr val="bg1"/>
                </a:solidFill>
                <a:latin typeface="Consolas" panose="020B0609020204030204" pitchFamily="49" charset="0"/>
              </a:rPr>
              <a:t>StaticResource</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MyCustomToggleSwitchTemplate</a:t>
            </a:r>
            <a:r>
              <a:rPr lang="en-US" sz="1200" dirty="0">
                <a:solidFill>
                  <a:schemeClr val="bg1"/>
                </a:solidFill>
                <a:latin typeface="Consolas" panose="020B0609020204030204" pitchFamily="49" charset="0"/>
              </a:rPr>
              <a:t>}" /&gt;</a:t>
            </a:r>
          </a:p>
        </p:txBody>
      </p:sp>
      <p:sp>
        <p:nvSpPr>
          <p:cNvPr id="8" name="TextBox 7">
            <a:extLst>
              <a:ext uri="{FF2B5EF4-FFF2-40B4-BE49-F238E27FC236}">
                <a16:creationId xmlns:a16="http://schemas.microsoft.com/office/drawing/2014/main" id="{02E13D82-39B1-F6D3-43C2-D50632D0DEBD}"/>
              </a:ext>
            </a:extLst>
          </p:cNvPr>
          <p:cNvSpPr txBox="1"/>
          <p:nvPr/>
        </p:nvSpPr>
        <p:spPr>
          <a:xfrm>
            <a:off x="200189" y="994489"/>
            <a:ext cx="8741880" cy="3231654"/>
          </a:xfrm>
          <a:prstGeom prst="rect">
            <a:avLst/>
          </a:prstGeom>
          <a:solidFill>
            <a:srgbClr val="FF5E5E"/>
          </a:solidFill>
        </p:spPr>
        <p:txBody>
          <a:bodyPr wrap="square">
            <a:spAutoFit/>
          </a:bodyPr>
          <a:lstStyle/>
          <a:p>
            <a:r>
              <a:rPr lang="en-US" sz="1200" b="0" dirty="0">
                <a:solidFill>
                  <a:schemeClr val="bg1"/>
                </a:solidFill>
                <a:effectLst/>
                <a:latin typeface="Consolas" panose="020B0609020204030204" pitchFamily="49" charset="0"/>
              </a:rPr>
              <a:t>&lt;</a:t>
            </a:r>
            <a:r>
              <a:rPr lang="en-US" sz="1200" b="0" dirty="0" err="1">
                <a:solidFill>
                  <a:schemeClr val="bg1"/>
                </a:solidFill>
                <a:effectLst/>
                <a:latin typeface="Consolas" panose="020B0609020204030204" pitchFamily="49" charset="0"/>
              </a:rPr>
              <a:t>ControlTemplate</a:t>
            </a:r>
            <a:r>
              <a:rPr lang="en-US" sz="1200" b="0" dirty="0">
                <a:solidFill>
                  <a:schemeClr val="bg1"/>
                </a:solidFill>
                <a:effectLst/>
                <a:latin typeface="Consolas" panose="020B0609020204030204" pitchFamily="49" charset="0"/>
              </a:rPr>
              <a:t> x:Key="MyCustomToggleSwitchTemplate"&gt;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alohakit:CanvasView</a:t>
            </a:r>
            <a:endParaRPr lang="en-US" sz="1200" b="0" dirty="0">
              <a:solidFill>
                <a:schemeClr val="bg1"/>
              </a:solidFill>
              <a:effectLst/>
              <a:latin typeface="Consolas" panose="020B0609020204030204" pitchFamily="49" charset="0"/>
            </a:endParaRPr>
          </a:p>
          <a:p>
            <a:r>
              <a:rPr lang="en-US" sz="1200" b="0" dirty="0">
                <a:solidFill>
                  <a:schemeClr val="bg1"/>
                </a:solidFill>
                <a:effectLst/>
                <a:latin typeface="Consolas" panose="020B0609020204030204" pitchFamily="49" charset="0"/>
              </a:rPr>
              <a:t>        x:Name="Part_Canvas"</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HeightRequest</a:t>
            </a:r>
            <a:r>
              <a:rPr lang="en-US" sz="1200" b="0" dirty="0">
                <a:solidFill>
                  <a:schemeClr val="bg1"/>
                </a:solidFill>
                <a:effectLst/>
                <a:latin typeface="Consolas" panose="020B0609020204030204" pitchFamily="49" charset="0"/>
              </a:rPr>
              <a:t>="100"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WidthRequest</a:t>
            </a:r>
            <a:r>
              <a:rPr lang="en-US" sz="1200" b="0" dirty="0">
                <a:solidFill>
                  <a:schemeClr val="bg1"/>
                </a:solidFill>
                <a:effectLst/>
                <a:latin typeface="Consolas" panose="020B0609020204030204" pitchFamily="49" charset="0"/>
              </a:rPr>
              <a:t>="200"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HorizontalOptions</a:t>
            </a:r>
            <a:r>
              <a:rPr lang="en-US" sz="1200" b="0" dirty="0">
                <a:solidFill>
                  <a:schemeClr val="bg1"/>
                </a:solidFill>
                <a:effectLst/>
                <a:latin typeface="Consolas" panose="020B0609020204030204" pitchFamily="49" charset="0"/>
              </a:rPr>
              <a:t>="Start"&gt;</a:t>
            </a:r>
          </a:p>
          <a:p>
            <a:r>
              <a:rPr lang="en-US" sz="1200" b="0" dirty="0">
                <a:solidFill>
                  <a:schemeClr val="bg1"/>
                </a:solidFill>
                <a:effectLst/>
                <a:latin typeface="Consolas" panose="020B0609020204030204" pitchFamily="49" charset="0"/>
              </a:rPr>
              <a:t>        &lt;!-- BACKGROUND --&gt;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a:t>
            </a:r>
            <a:endParaRPr lang="en-US" sz="1200" b="0" dirty="0">
              <a:solidFill>
                <a:schemeClr val="bg1"/>
              </a:solidFill>
              <a:effectLst/>
              <a:latin typeface="Consolas" panose="020B0609020204030204" pitchFamily="49" charset="0"/>
            </a:endParaRP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WidthRequest</a:t>
            </a:r>
            <a:r>
              <a:rPr lang="en-US" sz="1200" b="0" dirty="0">
                <a:solidFill>
                  <a:schemeClr val="bg1"/>
                </a:solidFill>
                <a:effectLst/>
                <a:latin typeface="Consolas" panose="020B0609020204030204" pitchFamily="49" charset="0"/>
              </a:rPr>
              <a:t>="80"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HeightRequest</a:t>
            </a:r>
            <a:r>
              <a:rPr lang="en-US" sz="1200" b="0" dirty="0">
                <a:solidFill>
                  <a:schemeClr val="bg1"/>
                </a:solidFill>
                <a:effectLst/>
                <a:latin typeface="Consolas" panose="020B0609020204030204" pitchFamily="49" charset="0"/>
              </a:rPr>
              <a:t>="40"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CornerRadius</a:t>
            </a:r>
            <a:r>
              <a:rPr lang="en-US" sz="1200" b="0" dirty="0">
                <a:solidFill>
                  <a:schemeClr val="bg1"/>
                </a:solidFill>
                <a:effectLst/>
                <a:latin typeface="Consolas" panose="020B0609020204030204" pitchFamily="49" charset="0"/>
              </a:rPr>
              <a:t>="12"&gt;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alohakit:RoundRectangle.Fill</a:t>
            </a:r>
            <a:r>
              <a:rPr lang="en-US" sz="1200" b="0" dirty="0">
                <a:solidFill>
                  <a:schemeClr val="bg1"/>
                </a:solidFill>
                <a:effectLst/>
                <a:latin typeface="Consolas" panose="020B0609020204030204" pitchFamily="49" charset="0"/>
              </a:rPr>
              <a:t>&gt;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SolidColorBrush</a:t>
            </a:r>
            <a:r>
              <a:rPr lang="en-US" sz="1200" b="0" dirty="0">
                <a:solidFill>
                  <a:schemeClr val="bg1"/>
                </a:solidFill>
                <a:effectLst/>
                <a:latin typeface="Consolas" panose="020B0609020204030204" pitchFamily="49" charset="0"/>
              </a:rPr>
              <a:t> Color="#2277DD" /&gt;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alohakit:RoundRectangle.Fill</a:t>
            </a:r>
            <a:r>
              <a:rPr lang="en-US" sz="1200" b="0" dirty="0">
                <a:solidFill>
                  <a:schemeClr val="bg1"/>
                </a:solidFill>
                <a:effectLst/>
                <a:latin typeface="Consolas" panose="020B0609020204030204" pitchFamily="49" charset="0"/>
              </a:rPr>
              <a:t>&gt;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a:t>
            </a:r>
            <a:r>
              <a:rPr lang="en-US" sz="1200" b="0" dirty="0">
                <a:solidFill>
                  <a:schemeClr val="bg1"/>
                </a:solidFill>
                <a:effectLst/>
                <a:latin typeface="Consolas" panose="020B0609020204030204" pitchFamily="49" charset="0"/>
              </a:rPr>
              <a:t>&gt;</a:t>
            </a:r>
          </a:p>
          <a:p>
            <a:r>
              <a:rPr lang="en-US" sz="1200" b="0" dirty="0">
                <a:solidFill>
                  <a:schemeClr val="bg1"/>
                </a:solidFill>
                <a:effectLst/>
                <a:latin typeface="Consolas" panose="020B0609020204030204" pitchFamily="49" charset="0"/>
              </a:rPr>
              <a:t>        ...</a:t>
            </a:r>
          </a:p>
          <a:p>
            <a:r>
              <a:rPr lang="en-US" sz="1200" b="0" dirty="0">
                <a:solidFill>
                  <a:schemeClr val="bg1"/>
                </a:solidFill>
                <a:effectLst/>
                <a:latin typeface="Consolas" panose="020B0609020204030204" pitchFamily="49" charset="0"/>
              </a:rPr>
              <a:t>&lt;/</a:t>
            </a:r>
            <a:r>
              <a:rPr lang="en-US" sz="1200" b="0" dirty="0" err="1">
                <a:solidFill>
                  <a:schemeClr val="bg1"/>
                </a:solidFill>
                <a:effectLst/>
                <a:latin typeface="Consolas" panose="020B0609020204030204" pitchFamily="49" charset="0"/>
              </a:rPr>
              <a:t>ControlTemplate</a:t>
            </a:r>
            <a:r>
              <a:rPr lang="en-US" sz="1200" b="0" dirty="0">
                <a:solidFill>
                  <a:schemeClr val="bg1"/>
                </a:solidFill>
                <a:effectLst/>
                <a:latin typeface="Consolas" panose="020B0609020204030204" pitchFamily="49" charset="0"/>
              </a:rPr>
              <a:t>&gt;</a:t>
            </a:r>
          </a:p>
        </p:txBody>
      </p:sp>
    </p:spTree>
    <p:extLst>
      <p:ext uri="{BB962C8B-B14F-4D97-AF65-F5344CB8AC3E}">
        <p14:creationId xmlns:p14="http://schemas.microsoft.com/office/powerpoint/2010/main" val="25888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Otros conceptos</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3529654"/>
          </a:xfrm>
        </p:spPr>
        <p:txBody>
          <a:bodyPr/>
          <a:lstStyle/>
          <a:p>
            <a:r>
              <a:rPr lang="es-ES" sz="1600" dirty="0">
                <a:solidFill>
                  <a:schemeClr val="tx1">
                    <a:lumMod val="50000"/>
                  </a:schemeClr>
                </a:solidFill>
              </a:rPr>
              <a:t>El Canvas usa un control nativo que nos brinda:</a:t>
            </a:r>
          </a:p>
          <a:p>
            <a:pPr marL="285750" indent="-285750">
              <a:buFontTx/>
              <a:buChar char="-"/>
            </a:pPr>
            <a:r>
              <a:rPr lang="es-ES" sz="1600" dirty="0">
                <a:solidFill>
                  <a:schemeClr val="tx1">
                    <a:lumMod val="50000"/>
                  </a:schemeClr>
                </a:solidFill>
              </a:rPr>
              <a:t>Acceso a eventos </a:t>
            </a:r>
            <a:r>
              <a:rPr lang="es-ES" sz="1600" b="1" dirty="0" err="1">
                <a:solidFill>
                  <a:schemeClr val="tx1">
                    <a:lumMod val="50000"/>
                  </a:schemeClr>
                </a:solidFill>
              </a:rPr>
              <a:t>Touch</a:t>
            </a:r>
            <a:r>
              <a:rPr lang="es-ES" sz="1600" dirty="0">
                <a:solidFill>
                  <a:schemeClr val="tx1">
                    <a:lumMod val="50000"/>
                  </a:schemeClr>
                </a:solidFill>
              </a:rPr>
              <a:t> o teclado desde API abstracta.</a:t>
            </a:r>
          </a:p>
          <a:p>
            <a:pPr marL="285750" indent="-285750">
              <a:buFontTx/>
              <a:buChar char="-"/>
            </a:pPr>
            <a:r>
              <a:rPr lang="es-ES" sz="1600" dirty="0">
                <a:solidFill>
                  <a:schemeClr val="tx1">
                    <a:lumMod val="50000"/>
                  </a:schemeClr>
                </a:solidFill>
              </a:rPr>
              <a:t>Igualmente se usa el control nativo para mapear propiedades relacionadas con la </a:t>
            </a:r>
            <a:r>
              <a:rPr lang="es-ES" sz="1600" b="1" dirty="0">
                <a:solidFill>
                  <a:schemeClr val="tx1">
                    <a:lumMod val="50000"/>
                  </a:schemeClr>
                </a:solidFill>
              </a:rPr>
              <a:t>accesibilidad</a:t>
            </a:r>
            <a:r>
              <a:rPr lang="es-ES" sz="1600" dirty="0">
                <a:solidFill>
                  <a:schemeClr val="tx1">
                    <a:lumMod val="50000"/>
                  </a:schemeClr>
                </a:solidFill>
              </a:rPr>
              <a:t>. En estos momentos solo el soporte al lector de pantalla.</a:t>
            </a:r>
          </a:p>
          <a:p>
            <a:pPr marL="285750" indent="-285750">
              <a:buFontTx/>
              <a:buChar char="-"/>
            </a:pPr>
            <a:r>
              <a:rPr lang="es-ES" sz="1600" dirty="0">
                <a:solidFill>
                  <a:schemeClr val="tx1">
                    <a:lumMod val="50000"/>
                  </a:schemeClr>
                </a:solidFill>
              </a:rPr>
              <a:t>El control dibujado recibe notificaciones con cambios de tema, etc.</a:t>
            </a:r>
          </a:p>
          <a:p>
            <a:pPr marL="285750" indent="-285750">
              <a:buFontTx/>
              <a:buChar char="-"/>
            </a:pPr>
            <a:r>
              <a:rPr lang="es-ES" sz="1600" dirty="0">
                <a:solidFill>
                  <a:schemeClr val="tx1">
                    <a:lumMod val="50000"/>
                  </a:schemeClr>
                </a:solidFill>
              </a:rPr>
              <a:t>La </a:t>
            </a:r>
            <a:r>
              <a:rPr lang="en-US" sz="1600" dirty="0" err="1"/>
              <a:t>interoperabilidad</a:t>
            </a:r>
            <a:r>
              <a:rPr lang="es-ES" sz="1600" dirty="0">
                <a:solidFill>
                  <a:schemeClr val="tx1">
                    <a:lumMod val="50000"/>
                  </a:schemeClr>
                </a:solidFill>
              </a:rPr>
              <a:t> es un área que requiere mejoras (controlar </a:t>
            </a:r>
            <a:r>
              <a:rPr lang="es-ES" sz="1600" dirty="0" err="1">
                <a:solidFill>
                  <a:schemeClr val="tx1">
                    <a:lumMod val="50000"/>
                  </a:schemeClr>
                </a:solidFill>
              </a:rPr>
              <a:t>Zindex</a:t>
            </a:r>
            <a:r>
              <a:rPr lang="es-ES" sz="1600" dirty="0">
                <a:solidFill>
                  <a:schemeClr val="tx1">
                    <a:lumMod val="50000"/>
                  </a:schemeClr>
                </a:solidFill>
              </a:rPr>
              <a:t>, </a:t>
            </a:r>
            <a:r>
              <a:rPr lang="es-ES" sz="1600" dirty="0" err="1">
                <a:solidFill>
                  <a:schemeClr val="tx1">
                    <a:lumMod val="50000"/>
                  </a:schemeClr>
                </a:solidFill>
              </a:rPr>
              <a:t>etc</a:t>
            </a:r>
            <a:r>
              <a:rPr lang="es-ES" sz="1600" dirty="0">
                <a:solidFill>
                  <a:schemeClr val="tx1">
                    <a:lumMod val="50000"/>
                  </a:schemeClr>
                </a:solidFill>
              </a:rPr>
              <a:t>). Actualmente la </a:t>
            </a:r>
            <a:r>
              <a:rPr lang="en-US" sz="1600" dirty="0" err="1"/>
              <a:t>interoperabilidad</a:t>
            </a:r>
            <a:r>
              <a:rPr lang="es-ES" sz="1600" dirty="0">
                <a:solidFill>
                  <a:schemeClr val="tx1">
                    <a:lumMod val="50000"/>
                  </a:schemeClr>
                </a:solidFill>
              </a:rPr>
              <a:t> entre dibujado y nativo se realiza añadiendo al elemento nativo (Canvas) los elementos nativos como hijos en las posiciones dadas por </a:t>
            </a:r>
            <a:r>
              <a:rPr lang="es-ES" sz="1600" dirty="0" err="1">
                <a:solidFill>
                  <a:schemeClr val="tx1">
                    <a:lumMod val="50000"/>
                  </a:schemeClr>
                </a:solidFill>
              </a:rPr>
              <a:t>Layouts</a:t>
            </a:r>
            <a:r>
              <a:rPr lang="es-ES" sz="1600" dirty="0">
                <a:solidFill>
                  <a:schemeClr val="tx1">
                    <a:lumMod val="50000"/>
                  </a:schemeClr>
                </a:solidFill>
              </a:rPr>
              <a:t> o posiciones absolutas.</a:t>
            </a:r>
            <a:endParaRPr lang="en-US" sz="16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425720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om Figma to AlohaKit UI">
            <a:extLst>
              <a:ext uri="{FF2B5EF4-FFF2-40B4-BE49-F238E27FC236}">
                <a16:creationId xmlns:a16="http://schemas.microsoft.com/office/drawing/2014/main" id="{E449720F-B680-3C45-8A21-E41EB8F47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318" y="954759"/>
            <a:ext cx="6633363" cy="40710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2EB11E1-81C4-A3C5-4235-66DEEDE7A899}"/>
              </a:ext>
            </a:extLst>
          </p:cNvPr>
          <p:cNvSpPr>
            <a:spLocks noGrp="1"/>
          </p:cNvSpPr>
          <p:nvPr>
            <p:ph type="title"/>
          </p:nvPr>
        </p:nvSpPr>
        <p:spPr>
          <a:xfrm>
            <a:off x="341996" y="465321"/>
            <a:ext cx="8479852" cy="307777"/>
          </a:xfrm>
        </p:spPr>
        <p:txBody>
          <a:bodyPr/>
          <a:lstStyle/>
          <a:p>
            <a:r>
              <a:rPr lang="en-US" dirty="0" err="1"/>
              <a:t>Adaptación</a:t>
            </a:r>
            <a:r>
              <a:rPr lang="en-US" dirty="0"/>
              <a:t> </a:t>
            </a:r>
            <a:r>
              <a:rPr lang="en-US" dirty="0" err="1"/>
              <a:t>rápida</a:t>
            </a:r>
            <a:r>
              <a:rPr lang="en-US" dirty="0"/>
              <a:t> a </a:t>
            </a:r>
            <a:r>
              <a:rPr lang="en-US" dirty="0" err="1"/>
              <a:t>cambios</a:t>
            </a:r>
            <a:endParaRPr lang="en-US" dirty="0"/>
          </a:p>
        </p:txBody>
      </p:sp>
    </p:spTree>
    <p:extLst>
      <p:ext uri="{BB962C8B-B14F-4D97-AF65-F5344CB8AC3E}">
        <p14:creationId xmlns:p14="http://schemas.microsoft.com/office/powerpoint/2010/main" val="36806948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328034"/>
            <a:ext cx="5959696" cy="2487432"/>
          </a:xfrm>
        </p:spPr>
        <p:txBody>
          <a:bodyPr/>
          <a:lstStyle/>
          <a:p>
            <a:r>
              <a:rPr lang="es-ES" sz="6600" dirty="0">
                <a:solidFill>
                  <a:schemeClr val="bg1"/>
                </a:solidFill>
              </a:rPr>
              <a:t>DEMO: </a:t>
            </a:r>
            <a:br>
              <a:rPr lang="es-ES" sz="6600" dirty="0">
                <a:solidFill>
                  <a:schemeClr val="bg1"/>
                </a:solidFill>
              </a:rPr>
            </a:br>
            <a:r>
              <a:rPr lang="es-ES" sz="3000" dirty="0" err="1">
                <a:solidFill>
                  <a:schemeClr val="bg1"/>
                </a:solidFill>
              </a:rPr>
              <a:t>AlohaKit</a:t>
            </a:r>
            <a:r>
              <a:rPr lang="es-ES" sz="3000" dirty="0">
                <a:solidFill>
                  <a:schemeClr val="bg1"/>
                </a:solidFill>
              </a:rPr>
              <a:t>, controles dibujados con alto rendimiento y </a:t>
            </a:r>
            <a:r>
              <a:rPr lang="es-ES" sz="3000" dirty="0" err="1">
                <a:solidFill>
                  <a:schemeClr val="bg1"/>
                </a:solidFill>
              </a:rPr>
              <a:t>ControlTemplates</a:t>
            </a:r>
            <a:endParaRPr lang="es-ES" sz="3000" dirty="0">
              <a:solidFill>
                <a:schemeClr val="bg1"/>
              </a:solidFill>
            </a:endParaRPr>
          </a:p>
        </p:txBody>
      </p:sp>
    </p:spTree>
    <p:extLst>
      <p:ext uri="{BB962C8B-B14F-4D97-AF65-F5344CB8AC3E}">
        <p14:creationId xmlns:p14="http://schemas.microsoft.com/office/powerpoint/2010/main" val="223008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744468" y="2086301"/>
            <a:ext cx="7655064" cy="970897"/>
          </a:xfrm>
        </p:spPr>
        <p:txBody>
          <a:bodyPr/>
          <a:lstStyle/>
          <a:p>
            <a:r>
              <a:rPr lang="es-ES" sz="6000" dirty="0">
                <a:solidFill>
                  <a:schemeClr val="bg1"/>
                </a:solidFill>
              </a:rPr>
              <a:t>¿Fragmentación?</a:t>
            </a:r>
          </a:p>
        </p:txBody>
      </p:sp>
    </p:spTree>
    <p:extLst>
      <p:ext uri="{BB962C8B-B14F-4D97-AF65-F5344CB8AC3E}">
        <p14:creationId xmlns:p14="http://schemas.microsoft.com/office/powerpoint/2010/main" val="3366375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Nuestra </a:t>
            </a:r>
            <a:r>
              <a:rPr lang="en-US" dirty="0" err="1"/>
              <a:t>realidad</a:t>
            </a:r>
            <a:endParaRPr lang="en-US" dirty="0"/>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4"/>
            <a:ext cx="8479852" cy="4060855"/>
          </a:xfrm>
        </p:spPr>
        <p:txBody>
          <a:bodyPr/>
          <a:lstStyle/>
          <a:p>
            <a:r>
              <a:rPr lang="en-US" sz="1600" dirty="0" err="1"/>
              <a:t>Contamos</a:t>
            </a:r>
            <a:r>
              <a:rPr lang="en-US" sz="1600" dirty="0"/>
              <a:t> con </a:t>
            </a:r>
            <a:r>
              <a:rPr lang="en-US" sz="1600" dirty="0" err="1"/>
              <a:t>una</a:t>
            </a:r>
            <a:r>
              <a:rPr lang="en-US" sz="1600" dirty="0"/>
              <a:t> </a:t>
            </a:r>
            <a:r>
              <a:rPr lang="en-US" sz="1600" dirty="0" err="1"/>
              <a:t>enorme</a:t>
            </a:r>
            <a:r>
              <a:rPr lang="en-US" sz="1600" dirty="0"/>
              <a:t> </a:t>
            </a:r>
            <a:r>
              <a:rPr lang="en-US" sz="1600" dirty="0" err="1"/>
              <a:t>variedad</a:t>
            </a:r>
            <a:r>
              <a:rPr lang="en-US" sz="1600" dirty="0"/>
              <a:t> de frameworks de UI </a:t>
            </a:r>
            <a:r>
              <a:rPr lang="en-US" sz="1600" dirty="0" err="1"/>
              <a:t>en</a:t>
            </a:r>
            <a:r>
              <a:rPr lang="en-US" sz="1600" dirty="0"/>
              <a:t> .NET tanto con </a:t>
            </a:r>
            <a:r>
              <a:rPr lang="en-US" sz="1600" dirty="0" err="1"/>
              <a:t>soporte</a:t>
            </a:r>
            <a:r>
              <a:rPr lang="en-US" sz="1600" dirty="0"/>
              <a:t> </a:t>
            </a:r>
            <a:r>
              <a:rPr lang="en-US" sz="1600" dirty="0" err="1"/>
              <a:t>oficial</a:t>
            </a:r>
            <a:r>
              <a:rPr lang="en-US" sz="1600" dirty="0"/>
              <a:t> </a:t>
            </a:r>
            <a:r>
              <a:rPr lang="en-US" sz="1600" dirty="0" err="1"/>
              <a:t>como</a:t>
            </a:r>
            <a:r>
              <a:rPr lang="en-US" sz="1600" dirty="0"/>
              <a:t> </a:t>
            </a:r>
            <a:r>
              <a:rPr lang="en-US" sz="1600" dirty="0" err="1"/>
              <a:t>por</a:t>
            </a:r>
            <a:r>
              <a:rPr lang="en-US" sz="1600" dirty="0"/>
              <a:t> </a:t>
            </a:r>
            <a:r>
              <a:rPr lang="en-US" sz="1600" dirty="0" err="1"/>
              <a:t>parte</a:t>
            </a:r>
            <a:r>
              <a:rPr lang="en-US" sz="1600" dirty="0"/>
              <a:t> de la </a:t>
            </a:r>
            <a:r>
              <a:rPr lang="en-US" sz="1600" dirty="0" err="1"/>
              <a:t>comunidad</a:t>
            </a:r>
            <a:r>
              <a:rPr lang="en-US" sz="1600" dirty="0"/>
              <a:t>.</a:t>
            </a:r>
          </a:p>
          <a:p>
            <a:pPr lvl="1"/>
            <a:r>
              <a:rPr lang="en-US" sz="800" dirty="0">
                <a:solidFill>
                  <a:schemeClr val="tx1"/>
                </a:solidFill>
              </a:rPr>
              <a:t>XAML</a:t>
            </a:r>
          </a:p>
          <a:p>
            <a:pPr marL="420224" lvl="1" indent="-252134">
              <a:lnSpc>
                <a:spcPct val="100000"/>
              </a:lnSpc>
              <a:buFont typeface="Arial" panose="020B0604020202020204" pitchFamily="34" charset="0"/>
              <a:buChar char="•"/>
            </a:pPr>
            <a:r>
              <a:rPr lang="en-US" sz="900" dirty="0">
                <a:solidFill>
                  <a:srgbClr val="0070C0"/>
                </a:solidFill>
              </a:rPr>
              <a:t>WPF</a:t>
            </a:r>
            <a:r>
              <a:rPr lang="en-US" sz="900" dirty="0"/>
              <a:t> – </a:t>
            </a:r>
            <a:r>
              <a:rPr lang="en-US" sz="900" dirty="0" err="1"/>
              <a:t>Aún</a:t>
            </a:r>
            <a:r>
              <a:rPr lang="en-US" sz="900" dirty="0"/>
              <a:t> </a:t>
            </a:r>
            <a:r>
              <a:rPr lang="en-US" sz="900" dirty="0" err="1"/>
              <a:t>altamente</a:t>
            </a:r>
            <a:r>
              <a:rPr lang="en-US" sz="900" dirty="0"/>
              <a:t> </a:t>
            </a:r>
            <a:r>
              <a:rPr lang="en-US" sz="900" dirty="0" err="1"/>
              <a:t>usado</a:t>
            </a:r>
            <a:r>
              <a:rPr lang="en-US" sz="900" dirty="0"/>
              <a:t>.</a:t>
            </a:r>
          </a:p>
          <a:p>
            <a:pPr marL="420224" lvl="1" indent="-252134">
              <a:lnSpc>
                <a:spcPct val="100000"/>
              </a:lnSpc>
              <a:buFont typeface="Arial" panose="020B0604020202020204" pitchFamily="34" charset="0"/>
              <a:buChar char="•"/>
            </a:pPr>
            <a:r>
              <a:rPr lang="en-US" sz="900" dirty="0">
                <a:solidFill>
                  <a:srgbClr val="0070C0"/>
                </a:solidFill>
              </a:rPr>
              <a:t>WinUI / UWP </a:t>
            </a:r>
            <a:r>
              <a:rPr lang="en-US" sz="900" dirty="0"/>
              <a:t>– </a:t>
            </a:r>
            <a:r>
              <a:rPr lang="en-US" sz="900" dirty="0" err="1"/>
              <a:t>Aplicaciones</a:t>
            </a:r>
            <a:r>
              <a:rPr lang="en-US" sz="900" dirty="0"/>
              <a:t> </a:t>
            </a:r>
            <a:r>
              <a:rPr lang="en-US" sz="900" dirty="0" err="1"/>
              <a:t>nativas</a:t>
            </a:r>
            <a:r>
              <a:rPr lang="en-US" sz="900" dirty="0"/>
              <a:t> Windows, </a:t>
            </a:r>
            <a:r>
              <a:rPr lang="en-US" sz="900" dirty="0" err="1"/>
              <a:t>diseño</a:t>
            </a:r>
            <a:r>
              <a:rPr lang="en-US" sz="900" dirty="0"/>
              <a:t> </a:t>
            </a:r>
            <a:r>
              <a:rPr lang="en-US" sz="900" dirty="0" err="1"/>
              <a:t>moderno</a:t>
            </a:r>
            <a:r>
              <a:rPr lang="en-US" sz="900" dirty="0"/>
              <a:t>.</a:t>
            </a:r>
          </a:p>
          <a:p>
            <a:pPr marL="420224" lvl="1" indent="-252134">
              <a:lnSpc>
                <a:spcPct val="100000"/>
              </a:lnSpc>
              <a:buFont typeface="Arial" panose="020B0604020202020204" pitchFamily="34" charset="0"/>
              <a:buChar char="•"/>
            </a:pPr>
            <a:r>
              <a:rPr lang="en-US" sz="900" dirty="0">
                <a:solidFill>
                  <a:srgbClr val="0070C0"/>
                </a:solidFill>
              </a:rPr>
              <a:t>.NET MAUI / </a:t>
            </a:r>
            <a:r>
              <a:rPr lang="en-US" sz="900" dirty="0" err="1">
                <a:solidFill>
                  <a:srgbClr val="0070C0"/>
                </a:solidFill>
              </a:rPr>
              <a:t>Xamarin.Forms</a:t>
            </a:r>
            <a:r>
              <a:rPr lang="en-US" sz="900" dirty="0">
                <a:solidFill>
                  <a:srgbClr val="0070C0"/>
                </a:solidFill>
              </a:rPr>
              <a:t> </a:t>
            </a:r>
            <a:r>
              <a:rPr lang="en-US" sz="900" dirty="0"/>
              <a:t>– </a:t>
            </a:r>
            <a:r>
              <a:rPr lang="en-US" sz="900" dirty="0" err="1"/>
              <a:t>Soporte</a:t>
            </a:r>
            <a:r>
              <a:rPr lang="en-US" sz="900" dirty="0"/>
              <a:t> a </a:t>
            </a:r>
            <a:r>
              <a:rPr lang="en-US" sz="900" dirty="0" err="1"/>
              <a:t>multiplataforma</a:t>
            </a:r>
            <a:r>
              <a:rPr lang="en-US" sz="900" dirty="0"/>
              <a:t> </a:t>
            </a:r>
            <a:r>
              <a:rPr lang="en-US" sz="900" dirty="0" err="1"/>
              <a:t>oficial</a:t>
            </a:r>
            <a:r>
              <a:rPr lang="en-US" sz="900" dirty="0"/>
              <a:t> </a:t>
            </a:r>
            <a:r>
              <a:rPr lang="en-US" sz="900" dirty="0" err="1"/>
              <a:t>en</a:t>
            </a:r>
            <a:r>
              <a:rPr lang="en-US" sz="900" dirty="0"/>
              <a:t> .NET.</a:t>
            </a:r>
          </a:p>
          <a:p>
            <a:pPr marL="420224" lvl="1" indent="-252134">
              <a:lnSpc>
                <a:spcPct val="100000"/>
              </a:lnSpc>
              <a:buFont typeface="Arial" panose="020B0604020202020204" pitchFamily="34" charset="0"/>
              <a:buChar char="•"/>
            </a:pPr>
            <a:r>
              <a:rPr lang="en-US" sz="900" dirty="0">
                <a:solidFill>
                  <a:srgbClr val="0070C0"/>
                </a:solidFill>
              </a:rPr>
              <a:t>Uno Platform</a:t>
            </a:r>
            <a:r>
              <a:rPr lang="en-US" sz="900" dirty="0"/>
              <a:t> - </a:t>
            </a:r>
            <a:r>
              <a:rPr lang="en-US" sz="900" dirty="0" err="1"/>
              <a:t>xplat</a:t>
            </a:r>
            <a:r>
              <a:rPr lang="en-US" sz="900" dirty="0"/>
              <a:t> </a:t>
            </a:r>
            <a:r>
              <a:rPr lang="en-US" sz="900" dirty="0" err="1"/>
              <a:t>basado</a:t>
            </a:r>
            <a:r>
              <a:rPr lang="en-US" sz="900" dirty="0"/>
              <a:t> </a:t>
            </a:r>
            <a:r>
              <a:rPr lang="en-US" sz="900" dirty="0" err="1"/>
              <a:t>en</a:t>
            </a:r>
            <a:r>
              <a:rPr lang="en-US" sz="900" dirty="0"/>
              <a:t> la API de </a:t>
            </a:r>
            <a:r>
              <a:rPr lang="en-US" sz="900" dirty="0" err="1"/>
              <a:t>WinUI</a:t>
            </a:r>
            <a:r>
              <a:rPr lang="en-US" sz="900" dirty="0"/>
              <a:t>, </a:t>
            </a:r>
            <a:r>
              <a:rPr lang="en-US" sz="900" dirty="0" err="1"/>
              <a:t>incluyendo</a:t>
            </a:r>
            <a:r>
              <a:rPr lang="en-US" sz="900" dirty="0"/>
              <a:t> </a:t>
            </a:r>
            <a:r>
              <a:rPr lang="en-US" sz="900" dirty="0" err="1"/>
              <a:t>innovación</a:t>
            </a:r>
            <a:r>
              <a:rPr lang="en-US" sz="900" dirty="0"/>
              <a:t> y </a:t>
            </a:r>
            <a:r>
              <a:rPr lang="en-US" sz="900" dirty="0" err="1"/>
              <a:t>soporte</a:t>
            </a:r>
            <a:r>
              <a:rPr lang="en-US" sz="900" dirty="0"/>
              <a:t> a Linux o web. </a:t>
            </a:r>
          </a:p>
          <a:p>
            <a:pPr marL="420224" lvl="1" indent="-252134">
              <a:lnSpc>
                <a:spcPct val="100000"/>
              </a:lnSpc>
              <a:buFont typeface="Arial" panose="020B0604020202020204" pitchFamily="34" charset="0"/>
              <a:buChar char="•"/>
            </a:pPr>
            <a:r>
              <a:rPr lang="en-US" sz="900" dirty="0">
                <a:solidFill>
                  <a:srgbClr val="0070C0"/>
                </a:solidFill>
              </a:rPr>
              <a:t>Avalonia</a:t>
            </a:r>
            <a:r>
              <a:rPr lang="en-US" sz="900" dirty="0"/>
              <a:t> - </a:t>
            </a:r>
            <a:r>
              <a:rPr lang="en-US" sz="900" dirty="0" err="1"/>
              <a:t>xplat</a:t>
            </a:r>
            <a:r>
              <a:rPr lang="en-US" sz="900" dirty="0"/>
              <a:t> </a:t>
            </a:r>
            <a:r>
              <a:rPr lang="en-US" sz="900" dirty="0" err="1"/>
              <a:t>basado</a:t>
            </a:r>
            <a:r>
              <a:rPr lang="en-US" sz="900" dirty="0"/>
              <a:t> </a:t>
            </a:r>
            <a:r>
              <a:rPr lang="en-US" sz="900" dirty="0" err="1"/>
              <a:t>en</a:t>
            </a:r>
            <a:r>
              <a:rPr lang="en-US" sz="900" dirty="0"/>
              <a:t> la API de WPF API con </a:t>
            </a:r>
            <a:r>
              <a:rPr lang="en-US" sz="900" dirty="0" err="1"/>
              <a:t>controles</a:t>
            </a:r>
            <a:r>
              <a:rPr lang="en-US" sz="900" dirty="0"/>
              <a:t> </a:t>
            </a:r>
            <a:r>
              <a:rPr lang="en-US" sz="900" dirty="0" err="1"/>
              <a:t>dibujados</a:t>
            </a:r>
            <a:r>
              <a:rPr lang="en-US" sz="900" dirty="0"/>
              <a:t>, </a:t>
            </a:r>
            <a:r>
              <a:rPr lang="en-US" sz="900" dirty="0" err="1"/>
              <a:t>ofrece</a:t>
            </a:r>
            <a:r>
              <a:rPr lang="en-US" sz="900" dirty="0"/>
              <a:t> </a:t>
            </a:r>
            <a:r>
              <a:rPr lang="en-US" sz="900" dirty="0" err="1"/>
              <a:t>innovación</a:t>
            </a:r>
            <a:r>
              <a:rPr lang="en-US" sz="900" dirty="0"/>
              <a:t> y </a:t>
            </a:r>
            <a:r>
              <a:rPr lang="en-US" sz="900" dirty="0" err="1"/>
              <a:t>soporte</a:t>
            </a:r>
            <a:r>
              <a:rPr lang="en-US" sz="900" dirty="0"/>
              <a:t> a Linux o web. </a:t>
            </a:r>
          </a:p>
          <a:p>
            <a:pPr lvl="1"/>
            <a:r>
              <a:rPr lang="en-US" sz="900" dirty="0"/>
              <a:t>Non-XAML</a:t>
            </a:r>
          </a:p>
          <a:p>
            <a:pPr marL="420224" lvl="1" indent="-252134">
              <a:lnSpc>
                <a:spcPct val="100000"/>
              </a:lnSpc>
              <a:buFont typeface="Arial" panose="020B0604020202020204" pitchFamily="34" charset="0"/>
              <a:buChar char="•"/>
            </a:pPr>
            <a:r>
              <a:rPr lang="en-US" sz="900" dirty="0">
                <a:solidFill>
                  <a:srgbClr val="0070C0"/>
                </a:solidFill>
              </a:rPr>
              <a:t>WinForms </a:t>
            </a:r>
            <a:r>
              <a:rPr lang="en-US" sz="900" dirty="0"/>
              <a:t>– Simple de usar, </a:t>
            </a:r>
            <a:r>
              <a:rPr lang="en-US" sz="900" dirty="0" err="1"/>
              <a:t>aún</a:t>
            </a:r>
            <a:r>
              <a:rPr lang="en-US" sz="900" dirty="0"/>
              <a:t> con un </a:t>
            </a:r>
            <a:r>
              <a:rPr lang="en-US" sz="900" dirty="0" err="1"/>
              <a:t>volumen</a:t>
            </a:r>
            <a:r>
              <a:rPr lang="en-US" sz="900" dirty="0"/>
              <a:t> alto de </a:t>
            </a:r>
            <a:r>
              <a:rPr lang="en-US" sz="900" dirty="0" err="1"/>
              <a:t>uso</a:t>
            </a:r>
            <a:r>
              <a:rPr lang="en-US" sz="900" dirty="0"/>
              <a:t>.</a:t>
            </a:r>
          </a:p>
          <a:p>
            <a:pPr marL="420224" lvl="1" indent="-252134">
              <a:lnSpc>
                <a:spcPct val="100000"/>
              </a:lnSpc>
              <a:buFont typeface="Arial" panose="020B0604020202020204" pitchFamily="34" charset="0"/>
              <a:buChar char="•"/>
            </a:pPr>
            <a:r>
              <a:rPr lang="en-US" sz="900" dirty="0" err="1">
                <a:solidFill>
                  <a:srgbClr val="0070C0"/>
                </a:solidFill>
              </a:rPr>
              <a:t>Blazor</a:t>
            </a:r>
            <a:r>
              <a:rPr lang="en-US" sz="900" dirty="0"/>
              <a:t> – Alto </a:t>
            </a:r>
            <a:r>
              <a:rPr lang="en-US" sz="900" dirty="0" err="1"/>
              <a:t>interes</a:t>
            </a:r>
            <a:r>
              <a:rPr lang="en-US" sz="900" dirty="0"/>
              <a:t>; web + hybrid client apps.</a:t>
            </a:r>
            <a:br>
              <a:rPr lang="en-US" sz="900" dirty="0"/>
            </a:br>
            <a:endParaRPr lang="en-US" sz="900" dirty="0"/>
          </a:p>
          <a:p>
            <a:pPr lvl="1">
              <a:lnSpc>
                <a:spcPct val="100000"/>
              </a:lnSpc>
            </a:pPr>
            <a:r>
              <a:rPr lang="en-US" sz="900" dirty="0"/>
              <a:t>(y </a:t>
            </a:r>
            <a:r>
              <a:rPr lang="en-US" sz="900" dirty="0" err="1"/>
              <a:t>más</a:t>
            </a:r>
            <a:r>
              <a:rPr lang="en-US" sz="900" dirty="0"/>
              <a:t>)</a:t>
            </a:r>
            <a:endParaRPr lang="en-US" dirty="0"/>
          </a:p>
        </p:txBody>
      </p:sp>
      <p:sp>
        <p:nvSpPr>
          <p:cNvPr id="4" name="TextBox 3">
            <a:extLst>
              <a:ext uri="{FF2B5EF4-FFF2-40B4-BE49-F238E27FC236}">
                <a16:creationId xmlns:a16="http://schemas.microsoft.com/office/drawing/2014/main" id="{49B482F7-ACE2-C712-5FA2-978FAE1C8ACF}"/>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32001088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err="1"/>
              <a:t>Interoperabilidad</a:t>
            </a:r>
            <a:endParaRPr lang="en-US" dirty="0"/>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4"/>
            <a:ext cx="5751376" cy="1384995"/>
          </a:xfrm>
        </p:spPr>
        <p:txBody>
          <a:bodyPr/>
          <a:lstStyle/>
          <a:p>
            <a:pPr>
              <a:lnSpc>
                <a:spcPct val="100000"/>
              </a:lnSpc>
            </a:pPr>
            <a:r>
              <a:rPr lang="en-US" sz="1800" dirty="0" err="1"/>
              <a:t>Existen</a:t>
            </a:r>
            <a:r>
              <a:rPr lang="en-US" sz="1800" dirty="0"/>
              <a:t> </a:t>
            </a:r>
            <a:r>
              <a:rPr lang="en-US" sz="1800" dirty="0" err="1"/>
              <a:t>diversos</a:t>
            </a:r>
            <a:r>
              <a:rPr lang="en-US" sz="1800" dirty="0"/>
              <a:t> </a:t>
            </a:r>
            <a:r>
              <a:rPr lang="en-US" sz="1800" dirty="0" err="1"/>
              <a:t>proyectos</a:t>
            </a:r>
            <a:r>
              <a:rPr lang="en-US" sz="1800" dirty="0"/>
              <a:t> que </a:t>
            </a:r>
            <a:r>
              <a:rPr lang="en-US" sz="1800" dirty="0" err="1"/>
              <a:t>habilitan</a:t>
            </a:r>
            <a:r>
              <a:rPr lang="en-US" sz="1800" dirty="0"/>
              <a:t> la </a:t>
            </a:r>
            <a:r>
              <a:rPr lang="en-US" sz="1800" dirty="0" err="1"/>
              <a:t>interoperabilidad</a:t>
            </a:r>
            <a:r>
              <a:rPr lang="en-US" sz="1800" dirty="0"/>
              <a:t> entre </a:t>
            </a:r>
            <a:r>
              <a:rPr lang="en-US" sz="1800" dirty="0" err="1"/>
              <a:t>diferentes</a:t>
            </a:r>
            <a:r>
              <a:rPr lang="en-US" sz="1800" dirty="0"/>
              <a:t> frameworks </a:t>
            </a:r>
            <a:r>
              <a:rPr lang="en-US" sz="1800" dirty="0" err="1"/>
              <a:t>actuales</a:t>
            </a:r>
            <a:r>
              <a:rPr lang="en-US" sz="1800" dirty="0"/>
              <a:t>. Por </a:t>
            </a:r>
            <a:r>
              <a:rPr lang="en-US" sz="1800" dirty="0" err="1"/>
              <a:t>ejemplo</a:t>
            </a:r>
            <a:r>
              <a:rPr lang="en-US" sz="1800" dirty="0"/>
              <a:t> </a:t>
            </a:r>
            <a:r>
              <a:rPr lang="en-US" sz="1800" b="1" dirty="0" err="1"/>
              <a:t>AvaloniaMauiHybrid</a:t>
            </a:r>
            <a:r>
              <a:rPr lang="en-US" sz="1800" dirty="0"/>
              <a:t> </a:t>
            </a:r>
            <a:r>
              <a:rPr lang="en-US" sz="1800" dirty="0" err="1"/>
              <a:t>permite</a:t>
            </a:r>
            <a:r>
              <a:rPr lang="en-US" sz="1800" dirty="0"/>
              <a:t> </a:t>
            </a:r>
            <a:r>
              <a:rPr lang="en-US" sz="1800" dirty="0" err="1"/>
              <a:t>embeber</a:t>
            </a:r>
            <a:r>
              <a:rPr lang="en-US" sz="1800" dirty="0"/>
              <a:t> </a:t>
            </a:r>
            <a:r>
              <a:rPr lang="en-US" sz="1800" dirty="0" err="1"/>
              <a:t>una</a:t>
            </a:r>
            <a:r>
              <a:rPr lang="en-US" sz="1800" dirty="0"/>
              <a:t> View Avalonia </a:t>
            </a:r>
            <a:r>
              <a:rPr lang="en-US" sz="1800" dirty="0" err="1"/>
              <a:t>en</a:t>
            </a:r>
            <a:r>
              <a:rPr lang="en-US" sz="1800" dirty="0"/>
              <a:t> .NET MAUI </a:t>
            </a:r>
            <a:r>
              <a:rPr lang="en-US" sz="1800" dirty="0" err="1"/>
              <a:t>pudiendo</a:t>
            </a:r>
            <a:r>
              <a:rPr lang="en-US" sz="1800" dirty="0"/>
              <a:t> </a:t>
            </a:r>
            <a:r>
              <a:rPr lang="en-US" sz="1800" dirty="0" err="1"/>
              <a:t>combinar</a:t>
            </a:r>
            <a:r>
              <a:rPr lang="en-US" sz="1800" dirty="0"/>
              <a:t> y </a:t>
            </a:r>
            <a:r>
              <a:rPr lang="en-US" sz="1800" dirty="0" err="1"/>
              <a:t>mezclar</a:t>
            </a:r>
            <a:r>
              <a:rPr lang="en-US" sz="1800" dirty="0"/>
              <a:t> </a:t>
            </a:r>
            <a:r>
              <a:rPr lang="en-US" sz="1800" dirty="0" err="1"/>
              <a:t>elementos</a:t>
            </a:r>
            <a:r>
              <a:rPr lang="en-US" sz="1800" dirty="0"/>
              <a:t> de ambos frameworks.</a:t>
            </a:r>
            <a:endParaRPr lang="en-US" sz="1600" dirty="0"/>
          </a:p>
        </p:txBody>
      </p:sp>
      <p:sp>
        <p:nvSpPr>
          <p:cNvPr id="4" name="TextBox 3">
            <a:extLst>
              <a:ext uri="{FF2B5EF4-FFF2-40B4-BE49-F238E27FC236}">
                <a16:creationId xmlns:a16="http://schemas.microsoft.com/office/drawing/2014/main" id="{49B482F7-ACE2-C712-5FA2-978FAE1C8ACF}"/>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1026" name="Picture 2" descr="avalonia-maui-ios">
            <a:extLst>
              <a:ext uri="{FF2B5EF4-FFF2-40B4-BE49-F238E27FC236}">
                <a16:creationId xmlns:a16="http://schemas.microsoft.com/office/drawing/2014/main" id="{31FF759C-F239-DECA-4DE7-17C344E6B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180" y="619209"/>
            <a:ext cx="2625725"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26FC3F-4B90-7138-BAE9-E1CC89E06F36}"/>
              </a:ext>
            </a:extLst>
          </p:cNvPr>
          <p:cNvSpPr txBox="1"/>
          <p:nvPr/>
        </p:nvSpPr>
        <p:spPr>
          <a:xfrm>
            <a:off x="341996" y="4475122"/>
            <a:ext cx="5846496" cy="369332"/>
          </a:xfrm>
          <a:prstGeom prst="rect">
            <a:avLst/>
          </a:prstGeom>
          <a:noFill/>
        </p:spPr>
        <p:txBody>
          <a:bodyPr wrap="square">
            <a:spAutoFit/>
          </a:bodyPr>
          <a:lstStyle/>
          <a:p>
            <a:pPr algn="ctr"/>
            <a:r>
              <a:rPr lang="en-US" sz="1800" dirty="0">
                <a:solidFill>
                  <a:srgbClr val="FF5E5E"/>
                </a:solidFill>
              </a:rPr>
              <a:t>https://github.com/AvaloniaUI/AvaloniaMauiHybrid</a:t>
            </a:r>
          </a:p>
        </p:txBody>
      </p:sp>
    </p:spTree>
    <p:extLst>
      <p:ext uri="{BB962C8B-B14F-4D97-AF65-F5344CB8AC3E}">
        <p14:creationId xmlns:p14="http://schemas.microsoft.com/office/powerpoint/2010/main" val="22372802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97858" y="892122"/>
            <a:ext cx="4845953" cy="1834254"/>
          </a:xfrm>
        </p:spPr>
        <p:txBody>
          <a:bodyPr/>
          <a:lstStyle/>
          <a:p>
            <a:r>
              <a:rPr lang="es-ES" sz="2800" dirty="0">
                <a:solidFill>
                  <a:schemeClr val="bg2">
                    <a:lumMod val="75000"/>
                  </a:schemeClr>
                </a:solidFill>
              </a:rPr>
              <a:t>Software </a:t>
            </a:r>
            <a:r>
              <a:rPr lang="es-ES" sz="2800" dirty="0" err="1">
                <a:solidFill>
                  <a:schemeClr val="bg2">
                    <a:lumMod val="75000"/>
                  </a:schemeClr>
                </a:solidFill>
              </a:rPr>
              <a:t>Engineer</a:t>
            </a:r>
            <a:r>
              <a:rPr lang="es-ES" sz="2800" dirty="0">
                <a:solidFill>
                  <a:schemeClr val="bg2">
                    <a:lumMod val="75000"/>
                  </a:schemeClr>
                </a:solidFill>
              </a:rPr>
              <a:t> at Microsoft</a:t>
            </a:r>
          </a:p>
          <a:p>
            <a:r>
              <a:rPr lang="es-ES" sz="2800" dirty="0">
                <a:solidFill>
                  <a:schemeClr val="bg2">
                    <a:lumMod val="75000"/>
                  </a:schemeClr>
                </a:solidFill>
              </a:rPr>
              <a:t>.NET MAUI </a:t>
            </a:r>
            <a:r>
              <a:rPr lang="es-ES" sz="2800" dirty="0" err="1">
                <a:solidFill>
                  <a:schemeClr val="bg2">
                    <a:lumMod val="75000"/>
                  </a:schemeClr>
                </a:solidFill>
              </a:rPr>
              <a:t>Team</a:t>
            </a:r>
            <a:endParaRPr lang="es-ES" sz="2800" dirty="0">
              <a:solidFill>
                <a:schemeClr val="bg2">
                  <a:lumMod val="75000"/>
                </a:schemeClr>
              </a:solidFill>
            </a:endParaRPr>
          </a:p>
        </p:txBody>
      </p:sp>
      <p:sp>
        <p:nvSpPr>
          <p:cNvPr id="3" name="Title 2"/>
          <p:cNvSpPr>
            <a:spLocks noGrp="1"/>
          </p:cNvSpPr>
          <p:nvPr>
            <p:ph type="title"/>
          </p:nvPr>
        </p:nvSpPr>
        <p:spPr/>
        <p:txBody>
          <a:bodyPr/>
          <a:lstStyle/>
          <a:p>
            <a:r>
              <a:rPr lang="es-ES" dirty="0"/>
              <a:t>Javier Suárez</a:t>
            </a:r>
          </a:p>
        </p:txBody>
      </p:sp>
      <p:sp>
        <p:nvSpPr>
          <p:cNvPr id="6" name="Text Placeholder 4"/>
          <p:cNvSpPr>
            <a:spLocks noGrp="1"/>
          </p:cNvSpPr>
          <p:nvPr/>
        </p:nvSpPr>
        <p:spPr>
          <a:xfrm>
            <a:off x="4097858" y="3282761"/>
            <a:ext cx="4631262" cy="658618"/>
          </a:xfrm>
          <a:prstGeom prst="rect">
            <a:avLst/>
          </a:prstGeom>
        </p:spPr>
        <p:txBody>
          <a:bodyPr vert="horz" lIns="89630" tIns="0" rIns="89630" bIns="44816"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67" indent="-280067">
              <a:buFont typeface="Arial" panose="020B0604020202020204" pitchFamily="34" charset="0"/>
              <a:buChar char="•"/>
            </a:pPr>
            <a:r>
              <a:rPr lang="en-US" sz="1800" dirty="0">
                <a:solidFill>
                  <a:schemeClr val="bg2">
                    <a:lumMod val="25000"/>
                  </a:schemeClr>
                </a:solidFill>
              </a:rPr>
              <a:t>Email: </a:t>
            </a:r>
            <a:r>
              <a:rPr lang="en-US" sz="1800" dirty="0">
                <a:solidFill>
                  <a:schemeClr val="bg2">
                    <a:lumMod val="25000"/>
                  </a:schemeClr>
                </a:solidFill>
                <a:hlinkClick r:id="rId3"/>
              </a:rPr>
              <a:t>javiersuarezruiz@hotmail.com</a:t>
            </a:r>
            <a:endParaRPr lang="en-US" sz="1800" dirty="0">
              <a:solidFill>
                <a:schemeClr val="bg2">
                  <a:lumMod val="25000"/>
                </a:schemeClr>
              </a:solidFill>
            </a:endParaRPr>
          </a:p>
          <a:p>
            <a:pPr marL="280067" indent="-280067">
              <a:buFont typeface="Arial" panose="020B0604020202020204" pitchFamily="34" charset="0"/>
              <a:buChar char="•"/>
            </a:pPr>
            <a:r>
              <a:rPr lang="en-US" sz="1800" dirty="0">
                <a:solidFill>
                  <a:schemeClr val="bg2">
                    <a:lumMod val="25000"/>
                  </a:schemeClr>
                </a:solidFill>
              </a:rPr>
              <a:t>Twitter: @</a:t>
            </a:r>
            <a:r>
              <a:rPr lang="en-US" sz="1800" dirty="0" err="1">
                <a:solidFill>
                  <a:schemeClr val="bg2">
                    <a:lumMod val="25000"/>
                  </a:schemeClr>
                </a:solidFill>
              </a:rPr>
              <a:t>jsuarezruiz</a:t>
            </a:r>
            <a:endParaRPr lang="en-US" sz="18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4"/>
          <a:stretch>
            <a:fillRect/>
          </a:stretch>
        </p:blipFill>
        <p:spPr>
          <a:xfrm>
            <a:off x="0" y="1025819"/>
            <a:ext cx="3537141" cy="3537141"/>
          </a:xfrm>
          <a:prstGeom prst="rect">
            <a:avLst/>
          </a:prstGeom>
        </p:spPr>
      </p:pic>
    </p:spTree>
    <p:extLst>
      <p:ext uri="{BB962C8B-B14F-4D97-AF65-F5344CB8AC3E}">
        <p14:creationId xmlns:p14="http://schemas.microsoft.com/office/powerpoint/2010/main" val="393691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748349"/>
            <a:ext cx="5959696" cy="1646801"/>
          </a:xfrm>
        </p:spPr>
        <p:txBody>
          <a:bodyPr/>
          <a:lstStyle/>
          <a:p>
            <a:r>
              <a:rPr lang="es-ES" sz="6600" dirty="0">
                <a:solidFill>
                  <a:schemeClr val="bg1"/>
                </a:solidFill>
              </a:rPr>
              <a:t>DEMO: </a:t>
            </a:r>
            <a:br>
              <a:rPr lang="es-ES" sz="6600" dirty="0">
                <a:solidFill>
                  <a:schemeClr val="bg1"/>
                </a:solidFill>
              </a:rPr>
            </a:br>
            <a:r>
              <a:rPr lang="es-ES" sz="3000" dirty="0" err="1">
                <a:solidFill>
                  <a:schemeClr val="bg1"/>
                </a:solidFill>
              </a:rPr>
              <a:t>AvaloniaMauiHybrid</a:t>
            </a:r>
            <a:endParaRPr lang="es-ES" sz="3000" dirty="0">
              <a:solidFill>
                <a:schemeClr val="bg1"/>
              </a:solidFill>
            </a:endParaRPr>
          </a:p>
        </p:txBody>
      </p:sp>
    </p:spTree>
    <p:extLst>
      <p:ext uri="{BB962C8B-B14F-4D97-AF65-F5344CB8AC3E}">
        <p14:creationId xmlns:p14="http://schemas.microsoft.com/office/powerpoint/2010/main" val="1676782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s-ES" dirty="0"/>
              <a:t>N</a:t>
            </a:r>
            <a:r>
              <a:rPr lang="en-US" dirty="0" err="1"/>
              <a:t>uestra</a:t>
            </a:r>
            <a:r>
              <a:rPr lang="en-US" dirty="0"/>
              <a:t> </a:t>
            </a:r>
            <a:r>
              <a:rPr lang="en-US" dirty="0" err="1"/>
              <a:t>realidad</a:t>
            </a:r>
            <a:endParaRPr lang="en-US" dirty="0"/>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4"/>
            <a:ext cx="7386843" cy="2000548"/>
          </a:xfrm>
        </p:spPr>
        <p:txBody>
          <a:bodyPr/>
          <a:lstStyle/>
          <a:p>
            <a:r>
              <a:rPr lang="en-US" sz="1600" dirty="0" err="1"/>
              <a:t>Siendo</a:t>
            </a:r>
            <a:r>
              <a:rPr lang="en-US" sz="1600" dirty="0"/>
              <a:t> </a:t>
            </a:r>
            <a:r>
              <a:rPr lang="en-US" sz="1600" dirty="0" err="1"/>
              <a:t>realistas</a:t>
            </a:r>
            <a:r>
              <a:rPr lang="en-US" sz="1600" dirty="0"/>
              <a:t>, no </a:t>
            </a:r>
            <a:r>
              <a:rPr lang="en-US" sz="1600" dirty="0" err="1"/>
              <a:t>tendremos</a:t>
            </a:r>
            <a:r>
              <a:rPr lang="en-US" sz="1600" dirty="0"/>
              <a:t> un “UI stack to rule them all”, </a:t>
            </a:r>
            <a:r>
              <a:rPr lang="en-US" sz="1600" dirty="0" err="1"/>
              <a:t>incluso</a:t>
            </a:r>
            <a:r>
              <a:rPr lang="en-US" sz="1600" dirty="0"/>
              <a:t> </a:t>
            </a:r>
            <a:r>
              <a:rPr lang="en-US" sz="1600" dirty="0" err="1"/>
              <a:t>aunque</a:t>
            </a:r>
            <a:r>
              <a:rPr lang="en-US" sz="1600" dirty="0"/>
              <a:t> sea </a:t>
            </a:r>
            <a:r>
              <a:rPr lang="en-US" sz="1600" dirty="0" err="1"/>
              <a:t>el</a:t>
            </a:r>
            <a:r>
              <a:rPr lang="en-US" sz="1600" dirty="0"/>
              <a:t> </a:t>
            </a:r>
            <a:r>
              <a:rPr lang="en-US" sz="1600" dirty="0" err="1"/>
              <a:t>deseo</a:t>
            </a:r>
            <a:r>
              <a:rPr lang="en-US" sz="1600" dirty="0"/>
              <a:t> de </a:t>
            </a:r>
            <a:r>
              <a:rPr lang="en-US" sz="1600" dirty="0" err="1"/>
              <a:t>muchos</a:t>
            </a:r>
            <a:r>
              <a:rPr lang="en-US" sz="1600" dirty="0"/>
              <a:t>.</a:t>
            </a:r>
          </a:p>
          <a:p>
            <a:pPr marL="252134" indent="-252134">
              <a:buFont typeface="Arial" panose="020B0604020202020204" pitchFamily="34" charset="0"/>
              <a:buChar char="•"/>
            </a:pPr>
            <a:r>
              <a:rPr lang="en-US" sz="1600" dirty="0"/>
              <a:t>… y </a:t>
            </a:r>
            <a:r>
              <a:rPr lang="en-US" sz="1600" dirty="0" err="1"/>
              <a:t>eso</a:t>
            </a:r>
            <a:r>
              <a:rPr lang="en-US" sz="1600" dirty="0"/>
              <a:t> </a:t>
            </a:r>
            <a:r>
              <a:rPr lang="en-US" sz="1600" dirty="0" err="1"/>
              <a:t>esta</a:t>
            </a:r>
            <a:r>
              <a:rPr lang="en-US" sz="1600" dirty="0"/>
              <a:t> bien, </a:t>
            </a:r>
            <a:r>
              <a:rPr lang="en-US" sz="1600" dirty="0" err="1"/>
              <a:t>porque</a:t>
            </a:r>
            <a:r>
              <a:rPr lang="en-US" sz="1600" dirty="0"/>
              <a:t> se </a:t>
            </a:r>
            <a:r>
              <a:rPr lang="en-US" sz="1600" dirty="0" err="1"/>
              <a:t>crea</a:t>
            </a:r>
            <a:r>
              <a:rPr lang="en-US" sz="1600" dirty="0"/>
              <a:t> valor e </a:t>
            </a:r>
            <a:r>
              <a:rPr lang="en-US" sz="1600" dirty="0" err="1"/>
              <a:t>innovación</a:t>
            </a:r>
            <a:r>
              <a:rPr lang="en-US" sz="1600" dirty="0"/>
              <a:t>, </a:t>
            </a:r>
            <a:r>
              <a:rPr lang="en-US" sz="1600" dirty="0" err="1"/>
              <a:t>además</a:t>
            </a:r>
            <a:r>
              <a:rPr lang="en-US" sz="1600" dirty="0"/>
              <a:t> </a:t>
            </a:r>
            <a:r>
              <a:rPr lang="en-US" sz="1600" dirty="0" err="1"/>
              <a:t>en</a:t>
            </a:r>
            <a:r>
              <a:rPr lang="en-US" sz="1600" dirty="0"/>
              <a:t> </a:t>
            </a:r>
            <a:r>
              <a:rPr lang="en-US" sz="1600" dirty="0" err="1"/>
              <a:t>cada</a:t>
            </a:r>
            <a:r>
              <a:rPr lang="en-US" sz="1600" dirty="0"/>
              <a:t> </a:t>
            </a:r>
            <a:r>
              <a:rPr lang="en-US" sz="1600" dirty="0" err="1"/>
              <a:t>caso</a:t>
            </a:r>
            <a:r>
              <a:rPr lang="en-US" sz="1600" dirty="0"/>
              <a:t> se </a:t>
            </a:r>
            <a:r>
              <a:rPr lang="en-US" sz="1600" dirty="0" err="1"/>
              <a:t>cubren</a:t>
            </a:r>
            <a:r>
              <a:rPr lang="en-US" sz="1600" dirty="0"/>
              <a:t> </a:t>
            </a:r>
            <a:r>
              <a:rPr lang="en-US" sz="1600" dirty="0" err="1"/>
              <a:t>requisitos</a:t>
            </a:r>
            <a:r>
              <a:rPr lang="en-US" sz="1600" dirty="0"/>
              <a:t> </a:t>
            </a:r>
            <a:r>
              <a:rPr lang="en-US" sz="1600" dirty="0" err="1"/>
              <a:t>diferentes</a:t>
            </a:r>
            <a:r>
              <a:rPr lang="en-US" sz="1600" dirty="0"/>
              <a:t>.</a:t>
            </a:r>
          </a:p>
          <a:p>
            <a:pPr marL="252134" indent="-252134">
              <a:buFont typeface="Arial" panose="020B0604020202020204" pitchFamily="34" charset="0"/>
              <a:buChar char="•"/>
            </a:pPr>
            <a:r>
              <a:rPr lang="en-US" sz="1600" dirty="0"/>
              <a:t>... y re-</a:t>
            </a:r>
            <a:r>
              <a:rPr lang="en-US" sz="1600" dirty="0" err="1"/>
              <a:t>escribir</a:t>
            </a:r>
            <a:r>
              <a:rPr lang="en-US" sz="1600" dirty="0"/>
              <a:t> apps </a:t>
            </a:r>
            <a:r>
              <a:rPr lang="en-US" sz="1600" dirty="0" err="1"/>
              <a:t>existentes</a:t>
            </a:r>
            <a:r>
              <a:rPr lang="en-US" sz="1600" dirty="0"/>
              <a:t> es </a:t>
            </a:r>
            <a:r>
              <a:rPr lang="en-US" sz="1600" dirty="0" err="1"/>
              <a:t>costoso</a:t>
            </a:r>
            <a:r>
              <a:rPr lang="en-US" sz="1600" dirty="0"/>
              <a:t>. </a:t>
            </a:r>
          </a:p>
          <a:p>
            <a:r>
              <a:rPr lang="en-US" sz="1600" dirty="0"/>
              <a:t>Hay que </a:t>
            </a:r>
            <a:r>
              <a:rPr lang="en-US" sz="1600" dirty="0" err="1"/>
              <a:t>asimilar</a:t>
            </a:r>
            <a:r>
              <a:rPr lang="en-US" sz="1600" dirty="0"/>
              <a:t> y </a:t>
            </a:r>
            <a:r>
              <a:rPr lang="en-US" sz="1600" dirty="0" err="1"/>
              <a:t>hablar</a:t>
            </a:r>
            <a:r>
              <a:rPr lang="en-US" sz="1600" dirty="0"/>
              <a:t> de un </a:t>
            </a:r>
            <a:r>
              <a:rPr lang="en-US" sz="1600" dirty="0" err="1"/>
              <a:t>ecosistema</a:t>
            </a:r>
            <a:r>
              <a:rPr lang="en-US" sz="1600" dirty="0"/>
              <a:t> de frameworks de UI </a:t>
            </a:r>
            <a:r>
              <a:rPr lang="en-US" sz="1600" dirty="0" err="1"/>
              <a:t>en</a:t>
            </a:r>
            <a:r>
              <a:rPr lang="en-US" sz="1600" dirty="0"/>
              <a:t> .NET.</a:t>
            </a:r>
          </a:p>
        </p:txBody>
      </p:sp>
      <p:sp>
        <p:nvSpPr>
          <p:cNvPr id="4" name="TextBox 3">
            <a:extLst>
              <a:ext uri="{FF2B5EF4-FFF2-40B4-BE49-F238E27FC236}">
                <a16:creationId xmlns:a16="http://schemas.microsoft.com/office/drawing/2014/main" id="{F5F471BA-EF70-4D74-B11E-4439909B04FB}"/>
              </a:ext>
            </a:extLst>
          </p:cNvPr>
          <p:cNvSpPr txBox="1"/>
          <p:nvPr/>
        </p:nvSpPr>
        <p:spPr>
          <a:xfrm>
            <a:off x="2489375" y="3849871"/>
            <a:ext cx="4165249" cy="828308"/>
          </a:xfrm>
          <a:prstGeom prst="rect">
            <a:avLst/>
          </a:prstGeom>
          <a:noFill/>
        </p:spPr>
        <p:txBody>
          <a:bodyPr wrap="none" lIns="134464" tIns="107571" rIns="134464" bIns="107571" rtlCol="0">
            <a:spAutoFit/>
          </a:bodyPr>
          <a:lstStyle/>
          <a:p>
            <a:pPr>
              <a:lnSpc>
                <a:spcPct val="90000"/>
              </a:lnSpc>
              <a:spcAft>
                <a:spcPts val="441"/>
              </a:spcAft>
            </a:pPr>
            <a:r>
              <a:rPr lang="en-US" sz="4412" dirty="0" err="1">
                <a:solidFill>
                  <a:srgbClr val="00B050"/>
                </a:solidFill>
              </a:rPr>
              <a:t>Compatibilidad</a:t>
            </a:r>
            <a:endParaRPr lang="en-US" sz="4412" dirty="0">
              <a:solidFill>
                <a:srgbClr val="00B050"/>
              </a:solidFill>
            </a:endParaRPr>
          </a:p>
        </p:txBody>
      </p:sp>
      <p:sp>
        <p:nvSpPr>
          <p:cNvPr id="7" name="TextBox 6">
            <a:extLst>
              <a:ext uri="{FF2B5EF4-FFF2-40B4-BE49-F238E27FC236}">
                <a16:creationId xmlns:a16="http://schemas.microsoft.com/office/drawing/2014/main" id="{CE88EBB2-71F1-962F-3FBA-94FE57A2D918}"/>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40664746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s-ES" dirty="0"/>
              <a:t>N</a:t>
            </a:r>
            <a:r>
              <a:rPr lang="en-US" dirty="0" err="1"/>
              <a:t>uestra</a:t>
            </a:r>
            <a:r>
              <a:rPr lang="en-US" dirty="0"/>
              <a:t> </a:t>
            </a:r>
            <a:r>
              <a:rPr lang="en-US" dirty="0" err="1"/>
              <a:t>realidad</a:t>
            </a:r>
            <a:endParaRPr lang="en-US" dirty="0"/>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32074" y="1011196"/>
            <a:ext cx="8479852" cy="3927165"/>
          </a:xfrm>
        </p:spPr>
        <p:txBody>
          <a:bodyPr/>
          <a:lstStyle/>
          <a:p>
            <a:r>
              <a:rPr lang="es-ES" sz="1200" dirty="0"/>
              <a:t>Múltiples </a:t>
            </a:r>
            <a:r>
              <a:rPr lang="es-ES" sz="1200" dirty="0" err="1"/>
              <a:t>frameworks</a:t>
            </a:r>
            <a:r>
              <a:rPr lang="es-ES" sz="1200" dirty="0"/>
              <a:t> de UI, especialmente aquellos que usan XAML, son muy similares pero a su vez ligeramente diferentes. No es (de forma sencilla) posible escribir código compartido que funcione en todos ellos, lo que afecta a:</a:t>
            </a:r>
          </a:p>
          <a:p>
            <a:pPr marL="285750" indent="-285750">
              <a:buFont typeface="Arial" panose="020B0604020202020204" pitchFamily="34" charset="0"/>
              <a:buChar char="•"/>
            </a:pPr>
            <a:r>
              <a:rPr lang="es-ES" sz="1200" dirty="0"/>
              <a:t>Creadores de controles</a:t>
            </a:r>
          </a:p>
          <a:p>
            <a:pPr marL="285750" indent="-285750">
              <a:buFont typeface="Arial" panose="020B0604020202020204" pitchFamily="34" charset="0"/>
              <a:buChar char="•"/>
            </a:pPr>
            <a:r>
              <a:rPr lang="es-ES" sz="1200" dirty="0"/>
              <a:t>Aquellos trabajando en cada </a:t>
            </a:r>
            <a:r>
              <a:rPr lang="es-ES" sz="1200" dirty="0" err="1"/>
              <a:t>framework</a:t>
            </a:r>
            <a:endParaRPr lang="es-ES" sz="1200" dirty="0"/>
          </a:p>
          <a:p>
            <a:pPr marL="285750" indent="-285750">
              <a:buFont typeface="Arial" panose="020B0604020202020204" pitchFamily="34" charset="0"/>
              <a:buChar char="•"/>
            </a:pPr>
            <a:r>
              <a:rPr lang="es-ES" sz="1200" dirty="0"/>
              <a:t>Aquellos que crean las herramientas</a:t>
            </a:r>
          </a:p>
          <a:p>
            <a:pPr marL="285750" indent="-285750">
              <a:buFont typeface="Arial" panose="020B0604020202020204" pitchFamily="34" charset="0"/>
              <a:buChar char="•"/>
            </a:pPr>
            <a:r>
              <a:rPr lang="es-ES" sz="1200" dirty="0"/>
              <a:t>Clientes que crean aplicaciones</a:t>
            </a:r>
          </a:p>
          <a:p>
            <a:r>
              <a:rPr lang="es-ES" sz="1200" dirty="0"/>
              <a:t>Por si fuese poco:</a:t>
            </a:r>
          </a:p>
          <a:p>
            <a:pPr marL="285750" indent="-285750">
              <a:buFont typeface="Arial" panose="020B0604020202020204" pitchFamily="34" charset="0"/>
              <a:buChar char="•"/>
            </a:pPr>
            <a:r>
              <a:rPr lang="es-ES" sz="1200" dirty="0"/>
              <a:t>Se puede trasmitir un ecosistema fragmentado</a:t>
            </a:r>
          </a:p>
          <a:p>
            <a:pPr marL="285750" indent="-285750">
              <a:buFont typeface="Arial" panose="020B0604020202020204" pitchFamily="34" charset="0"/>
              <a:buChar char="•"/>
            </a:pPr>
            <a:r>
              <a:rPr lang="es-ES" sz="1200" dirty="0"/>
              <a:t>No se pueden agregar características de forma incremental a las aplicaciones existentes: incompatibilidad</a:t>
            </a:r>
          </a:p>
          <a:p>
            <a:pPr marL="285750" indent="-285750">
              <a:buFont typeface="Arial" panose="020B0604020202020204" pitchFamily="34" charset="0"/>
              <a:buChar char="•"/>
            </a:pPr>
            <a:r>
              <a:rPr lang="es-ES" sz="1200" dirty="0"/>
              <a:t>Tenemos debates en nombrado de </a:t>
            </a:r>
            <a:r>
              <a:rPr lang="es-ES" sz="1200" dirty="0" err="1"/>
              <a:t>APIs</a:t>
            </a:r>
            <a:r>
              <a:rPr lang="es-ES" sz="1200" dirty="0"/>
              <a:t> y comparaciones</a:t>
            </a:r>
            <a:endParaRPr lang="en-US" sz="1200" dirty="0"/>
          </a:p>
        </p:txBody>
      </p:sp>
      <p:sp>
        <p:nvSpPr>
          <p:cNvPr id="4" name="TextBox 3">
            <a:extLst>
              <a:ext uri="{FF2B5EF4-FFF2-40B4-BE49-F238E27FC236}">
                <a16:creationId xmlns:a16="http://schemas.microsoft.com/office/drawing/2014/main" id="{E821F184-40ED-9483-DA5D-B94C936F1E35}"/>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38679105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.NET Standard UI</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3"/>
            <a:ext cx="8479852" cy="3934988"/>
          </a:xfrm>
        </p:spPr>
        <p:txBody>
          <a:bodyPr/>
          <a:lstStyle/>
          <a:p>
            <a:r>
              <a:rPr lang="en-US" dirty="0"/>
              <a:t>El </a:t>
            </a:r>
            <a:r>
              <a:rPr lang="en-US" dirty="0" err="1"/>
              <a:t>concepto</a:t>
            </a:r>
            <a:r>
              <a:rPr lang="en-US" dirty="0"/>
              <a:t> es </a:t>
            </a:r>
            <a:r>
              <a:rPr lang="en-US" dirty="0" err="1"/>
              <a:t>sencillo</a:t>
            </a:r>
            <a:r>
              <a:rPr lang="en-US" dirty="0"/>
              <a:t>, </a:t>
            </a:r>
            <a:r>
              <a:rPr lang="en-US" dirty="0" err="1"/>
              <a:t>ofrece</a:t>
            </a:r>
            <a:r>
              <a:rPr lang="en-US" dirty="0"/>
              <a:t> un </a:t>
            </a:r>
            <a:r>
              <a:rPr lang="en-US" dirty="0" err="1"/>
              <a:t>pequeño</a:t>
            </a:r>
            <a:r>
              <a:rPr lang="en-US" dirty="0"/>
              <a:t> </a:t>
            </a:r>
            <a:r>
              <a:rPr lang="en-US" dirty="0" err="1"/>
              <a:t>subconjunto</a:t>
            </a:r>
            <a:r>
              <a:rPr lang="en-US" dirty="0"/>
              <a:t> de APIs </a:t>
            </a:r>
            <a:r>
              <a:rPr lang="en-US" dirty="0" err="1"/>
              <a:t>permitiendo</a:t>
            </a:r>
            <a:r>
              <a:rPr lang="en-US" dirty="0"/>
              <a:t>:</a:t>
            </a:r>
          </a:p>
          <a:p>
            <a:pPr marL="285750" indent="-285750">
              <a:buFont typeface="Arial" panose="020B0604020202020204" pitchFamily="34" charset="0"/>
              <a:buChar char="•"/>
            </a:pPr>
            <a:r>
              <a:rPr lang="en-US" dirty="0" err="1"/>
              <a:t>Crear</a:t>
            </a:r>
            <a:r>
              <a:rPr lang="en-US" dirty="0"/>
              <a:t> </a:t>
            </a:r>
            <a:r>
              <a:rPr lang="en-US" dirty="0" err="1"/>
              <a:t>controles</a:t>
            </a:r>
            <a:r>
              <a:rPr lang="en-US" dirty="0"/>
              <a:t> que </a:t>
            </a:r>
            <a:r>
              <a:rPr lang="en-US" dirty="0" err="1"/>
              <a:t>pueden</a:t>
            </a:r>
            <a:r>
              <a:rPr lang="en-US" dirty="0"/>
              <a:t> </a:t>
            </a:r>
            <a:r>
              <a:rPr lang="en-US" dirty="0" err="1"/>
              <a:t>funcionar</a:t>
            </a:r>
            <a:r>
              <a:rPr lang="en-US" dirty="0"/>
              <a:t> </a:t>
            </a:r>
            <a:r>
              <a:rPr lang="en-US" dirty="0" err="1"/>
              <a:t>en</a:t>
            </a:r>
            <a:r>
              <a:rPr lang="en-US" dirty="0"/>
              <a:t> </a:t>
            </a:r>
            <a:r>
              <a:rPr lang="en-US" dirty="0" err="1"/>
              <a:t>todos</a:t>
            </a:r>
            <a:r>
              <a:rPr lang="en-US" dirty="0"/>
              <a:t> </a:t>
            </a:r>
            <a:r>
              <a:rPr lang="en-US" dirty="0" err="1"/>
              <a:t>los</a:t>
            </a:r>
            <a:r>
              <a:rPr lang="en-US" dirty="0"/>
              <a:t> frameworks .NET de UI </a:t>
            </a:r>
            <a:r>
              <a:rPr lang="en-US" dirty="0" err="1"/>
              <a:t>usando</a:t>
            </a:r>
            <a:r>
              <a:rPr lang="en-US" dirty="0"/>
              <a:t> UI </a:t>
            </a:r>
            <a:r>
              <a:rPr lang="en-US" dirty="0" err="1"/>
              <a:t>dibujada</a:t>
            </a:r>
            <a:r>
              <a:rPr lang="en-US" dirty="0"/>
              <a:t> y source generators. </a:t>
            </a:r>
          </a:p>
          <a:p>
            <a:r>
              <a:rPr lang="en-US" dirty="0"/>
              <a:t>Se </a:t>
            </a:r>
            <a:r>
              <a:rPr lang="en-US" dirty="0" err="1"/>
              <a:t>ofrecen</a:t>
            </a:r>
            <a:r>
              <a:rPr lang="en-US" dirty="0"/>
              <a:t>:</a:t>
            </a:r>
          </a:p>
          <a:p>
            <a:pPr marL="285750" indent="-285750">
              <a:buFont typeface="Arial" panose="020B0604020202020204" pitchFamily="34" charset="0"/>
              <a:buChar char="•"/>
            </a:pPr>
            <a:r>
              <a:rPr lang="en-US" dirty="0"/>
              <a:t>Layouts (Grid, Stack).</a:t>
            </a:r>
          </a:p>
          <a:p>
            <a:pPr marL="285750" indent="-285750">
              <a:buFont typeface="Arial" panose="020B0604020202020204" pitchFamily="34" charset="0"/>
              <a:buChar char="•"/>
            </a:pPr>
            <a:r>
              <a:rPr lang="en-US" dirty="0" err="1"/>
              <a:t>Controles</a:t>
            </a:r>
            <a:r>
              <a:rPr lang="en-US" dirty="0"/>
              <a:t> </a:t>
            </a:r>
            <a:r>
              <a:rPr lang="en-US" dirty="0" err="1"/>
              <a:t>básicos</a:t>
            </a:r>
            <a:r>
              <a:rPr lang="en-US" dirty="0"/>
              <a:t> para </a:t>
            </a:r>
            <a:r>
              <a:rPr lang="en-US" dirty="0" err="1"/>
              <a:t>gestionar</a:t>
            </a:r>
            <a:r>
              <a:rPr lang="en-US" dirty="0"/>
              <a:t> </a:t>
            </a:r>
            <a:r>
              <a:rPr lang="en-US" dirty="0" err="1"/>
              <a:t>texto</a:t>
            </a:r>
            <a:r>
              <a:rPr lang="en-US" dirty="0"/>
              <a:t> o </a:t>
            </a:r>
            <a:r>
              <a:rPr lang="en-US" dirty="0" err="1"/>
              <a:t>imagenes</a:t>
            </a:r>
            <a:r>
              <a:rPr lang="en-US" dirty="0"/>
              <a:t>.</a:t>
            </a:r>
          </a:p>
          <a:p>
            <a:pPr marL="285750" indent="-285750">
              <a:buFont typeface="Arial" panose="020B0604020202020204" pitchFamily="34" charset="0"/>
              <a:buChar char="•"/>
            </a:pPr>
            <a:r>
              <a:rPr lang="en-US" dirty="0" err="1"/>
              <a:t>Todo</a:t>
            </a:r>
            <a:r>
              <a:rPr lang="en-US" dirty="0"/>
              <a:t> </a:t>
            </a:r>
            <a:r>
              <a:rPr lang="en-US" dirty="0" err="1"/>
              <a:t>el</a:t>
            </a:r>
            <a:r>
              <a:rPr lang="en-US" dirty="0"/>
              <a:t> conjunto de APIs </a:t>
            </a:r>
            <a:r>
              <a:rPr lang="en-US" dirty="0" err="1"/>
              <a:t>relacionadas</a:t>
            </a:r>
            <a:r>
              <a:rPr lang="en-US" dirty="0"/>
              <a:t> con </a:t>
            </a:r>
            <a:r>
              <a:rPr lang="en-US" dirty="0" err="1"/>
              <a:t>dibujado</a:t>
            </a:r>
            <a:r>
              <a:rPr lang="en-US" dirty="0"/>
              <a:t> de </a:t>
            </a:r>
            <a:r>
              <a:rPr lang="en-US" dirty="0" err="1"/>
              <a:t>figuras</a:t>
            </a:r>
            <a:r>
              <a:rPr lang="en-US" dirty="0"/>
              <a:t>, etc.</a:t>
            </a:r>
          </a:p>
          <a:p>
            <a:pPr marL="252134" indent="-252134">
              <a:buFontTx/>
              <a:buChar char="-"/>
            </a:pPr>
            <a:endParaRPr lang="en-US" dirty="0"/>
          </a:p>
          <a:p>
            <a:pPr marL="252134" indent="-252134">
              <a:buFontTx/>
              <a:buChar char="-"/>
            </a:pPr>
            <a:endParaRPr lang="en-US" dirty="0"/>
          </a:p>
          <a:p>
            <a:pPr marL="252134" indent="-252134">
              <a:buFontTx/>
              <a:buChar char="-"/>
            </a:pPr>
            <a:endParaRPr lang="en-US" dirty="0"/>
          </a:p>
        </p:txBody>
      </p:sp>
      <p:sp>
        <p:nvSpPr>
          <p:cNvPr id="4" name="TextBox 3">
            <a:extLst>
              <a:ext uri="{FF2B5EF4-FFF2-40B4-BE49-F238E27FC236}">
                <a16:creationId xmlns:a16="http://schemas.microsoft.com/office/drawing/2014/main" id="{71F724E8-CDDD-AF05-EEE3-1DF649B2AE4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16245619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APIs</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3"/>
            <a:ext cx="5590983" cy="3807218"/>
          </a:xfrm>
        </p:spPr>
        <p:txBody>
          <a:bodyPr/>
          <a:lstStyle/>
          <a:p>
            <a:pPr lvl="1"/>
            <a:r>
              <a:rPr lang="en-US" dirty="0"/>
              <a:t>Drawing </a:t>
            </a:r>
          </a:p>
          <a:p>
            <a:pPr marL="588314" lvl="2" indent="-252134">
              <a:buFont typeface="Arial" panose="020B0604020202020204" pitchFamily="34" charset="0"/>
              <a:buChar char="•"/>
            </a:pPr>
            <a:r>
              <a:rPr lang="en-US" dirty="0"/>
              <a:t>Retained mode graphics</a:t>
            </a:r>
          </a:p>
          <a:p>
            <a:pPr marL="588314" lvl="2" indent="-252134">
              <a:buFont typeface="Arial" panose="020B0604020202020204" pitchFamily="34" charset="0"/>
              <a:buChar char="•"/>
            </a:pPr>
            <a:r>
              <a:rPr lang="en-US" dirty="0" err="1"/>
              <a:t>Usa</a:t>
            </a:r>
            <a:r>
              <a:rPr lang="en-US" dirty="0"/>
              <a:t> standard XAML shapes APIs</a:t>
            </a:r>
          </a:p>
          <a:p>
            <a:pPr marL="588314" lvl="2" indent="-252134">
              <a:buFont typeface="Arial" panose="020B0604020202020204" pitchFamily="34" charset="0"/>
              <a:buChar char="•"/>
            </a:pPr>
            <a:r>
              <a:rPr lang="en-US" dirty="0"/>
              <a:t>Abstraction layer (</a:t>
            </a:r>
            <a:r>
              <a:rPr lang="en-US" dirty="0" err="1"/>
              <a:t>usa</a:t>
            </a:r>
            <a:r>
              <a:rPr lang="en-US" dirty="0"/>
              <a:t> </a:t>
            </a:r>
            <a:r>
              <a:rPr lang="en-US" dirty="0" err="1"/>
              <a:t>Skia</a:t>
            </a:r>
            <a:r>
              <a:rPr lang="en-US" dirty="0"/>
              <a:t> o </a:t>
            </a:r>
            <a:r>
              <a:rPr lang="en-US" dirty="0" err="1"/>
              <a:t>nativo</a:t>
            </a:r>
            <a:r>
              <a:rPr lang="en-US" dirty="0"/>
              <a:t>)</a:t>
            </a:r>
          </a:p>
          <a:p>
            <a:pPr lvl="1"/>
            <a:r>
              <a:rPr lang="en-US" dirty="0"/>
              <a:t>Event handling</a:t>
            </a:r>
          </a:p>
          <a:p>
            <a:pPr marL="588314" lvl="2" indent="-252134">
              <a:buFont typeface="Arial" panose="020B0604020202020204" pitchFamily="34" charset="0"/>
              <a:buChar char="•"/>
            </a:pPr>
            <a:r>
              <a:rPr lang="en-US" dirty="0"/>
              <a:t>Standard XAML routed events – touch, keyboard</a:t>
            </a:r>
          </a:p>
          <a:p>
            <a:pPr lvl="1"/>
            <a:r>
              <a:rPr lang="en-US" dirty="0" err="1"/>
              <a:t>Composición</a:t>
            </a:r>
            <a:r>
              <a:rPr lang="en-US" dirty="0"/>
              <a:t> de </a:t>
            </a:r>
            <a:r>
              <a:rPr lang="en-US" dirty="0" err="1"/>
              <a:t>controles</a:t>
            </a:r>
            <a:endParaRPr lang="en-US" dirty="0"/>
          </a:p>
          <a:p>
            <a:pPr marL="588314" lvl="2" indent="-252134">
              <a:buFont typeface="Arial" panose="020B0604020202020204" pitchFamily="34" charset="0"/>
              <a:buChar char="•"/>
            </a:pPr>
            <a:r>
              <a:rPr lang="en-US" dirty="0"/>
              <a:t>Measure/Arrange para </a:t>
            </a:r>
            <a:r>
              <a:rPr lang="en-US" dirty="0" err="1"/>
              <a:t>posicionar</a:t>
            </a:r>
            <a:r>
              <a:rPr lang="en-US" dirty="0"/>
              <a:t> </a:t>
            </a:r>
            <a:r>
              <a:rPr lang="en-US" dirty="0" err="1"/>
              <a:t>elementos</a:t>
            </a:r>
            <a:r>
              <a:rPr lang="en-US" dirty="0"/>
              <a:t> </a:t>
            </a:r>
            <a:r>
              <a:rPr lang="en-US" dirty="0" err="1"/>
              <a:t>hijos</a:t>
            </a:r>
            <a:endParaRPr lang="en-US" dirty="0"/>
          </a:p>
          <a:p>
            <a:pPr marL="588314" lvl="2" indent="-252134">
              <a:buFont typeface="Arial" panose="020B0604020202020204" pitchFamily="34" charset="0"/>
              <a:buChar char="•"/>
            </a:pPr>
            <a:endParaRPr lang="en-US" dirty="0"/>
          </a:p>
          <a:p>
            <a:pPr marL="588314" lvl="2" indent="-252134">
              <a:buFont typeface="Arial" panose="020B0604020202020204" pitchFamily="34" charset="0"/>
              <a:buChar char="•"/>
            </a:pPr>
            <a:endParaRPr lang="en-US" dirty="0"/>
          </a:p>
          <a:p>
            <a:pPr marL="588314" lvl="2" indent="-252134">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5DFA9EAB-2C8B-A157-1BE8-6F5432F20721}"/>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20863445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s-ES" dirty="0">
                <a:solidFill>
                  <a:schemeClr val="tx1">
                    <a:lumMod val="50000"/>
                  </a:schemeClr>
                </a:solidFill>
                <a:latin typeface="+mn-lt"/>
              </a:rPr>
              <a:t>G</a:t>
            </a:r>
            <a:r>
              <a:rPr lang="en-US" dirty="0" err="1">
                <a:solidFill>
                  <a:schemeClr val="tx1">
                    <a:lumMod val="50000"/>
                  </a:schemeClr>
                </a:solidFill>
                <a:latin typeface="+mn-lt"/>
              </a:rPr>
              <a:t>eneración</a:t>
            </a:r>
            <a:r>
              <a:rPr lang="en-US" dirty="0">
                <a:solidFill>
                  <a:schemeClr val="tx1">
                    <a:lumMod val="50000"/>
                  </a:schemeClr>
                </a:solidFill>
                <a:latin typeface="+mn-lt"/>
              </a:rPr>
              <a:t> de </a:t>
            </a:r>
            <a:r>
              <a:rPr lang="en-US" dirty="0" err="1">
                <a:solidFill>
                  <a:schemeClr val="tx1">
                    <a:lumMod val="50000"/>
                  </a:schemeClr>
                </a:solidFill>
                <a:latin typeface="+mn-lt"/>
              </a:rPr>
              <a:t>código</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476778" cy="2583882"/>
          </a:xfrm>
        </p:spPr>
        <p:txBody>
          <a:bodyPr/>
          <a:lstStyle/>
          <a:p>
            <a:r>
              <a:rPr lang="es-ES" sz="1900" dirty="0">
                <a:solidFill>
                  <a:schemeClr val="tx1">
                    <a:lumMod val="50000"/>
                  </a:schemeClr>
                </a:solidFill>
              </a:rPr>
              <a:t>La parte común a los controles recae en </a:t>
            </a:r>
            <a:r>
              <a:rPr lang="es-ES" sz="1900" dirty="0" err="1">
                <a:solidFill>
                  <a:schemeClr val="tx1">
                    <a:lumMod val="50000"/>
                  </a:schemeClr>
                </a:solidFill>
              </a:rPr>
              <a:t>APIs</a:t>
            </a:r>
            <a:r>
              <a:rPr lang="es-ES" sz="1900" dirty="0">
                <a:solidFill>
                  <a:schemeClr val="tx1">
                    <a:lumMod val="50000"/>
                  </a:schemeClr>
                </a:solidFill>
              </a:rPr>
              <a:t> de dibujado y una exposición en API abstracta para gestionar el dibujado, eventos, etc.</a:t>
            </a:r>
          </a:p>
          <a:p>
            <a:endParaRPr lang="es-ES" sz="1900" dirty="0">
              <a:solidFill>
                <a:schemeClr val="tx1">
                  <a:lumMod val="50000"/>
                </a:schemeClr>
              </a:solidFill>
            </a:endParaRPr>
          </a:p>
          <a:p>
            <a:r>
              <a:rPr lang="es-ES" sz="1900" i="1" dirty="0">
                <a:solidFill>
                  <a:schemeClr val="tx1">
                    <a:lumMod val="50000"/>
                  </a:schemeClr>
                </a:solidFill>
              </a:rPr>
              <a:t>¿Qué es diferente en cada plataforma?. </a:t>
            </a:r>
            <a:r>
              <a:rPr lang="es-ES" sz="1900" dirty="0">
                <a:solidFill>
                  <a:schemeClr val="tx1">
                    <a:lumMod val="50000"/>
                  </a:schemeClr>
                </a:solidFill>
              </a:rPr>
              <a:t>Hay diferencias en propiedades (</a:t>
            </a:r>
            <a:r>
              <a:rPr lang="es-ES" sz="1900" dirty="0" err="1">
                <a:solidFill>
                  <a:schemeClr val="tx1">
                    <a:lumMod val="50000"/>
                  </a:schemeClr>
                </a:solidFill>
              </a:rPr>
              <a:t>DependencyProperty</a:t>
            </a:r>
            <a:r>
              <a:rPr lang="es-ES" sz="1900" dirty="0">
                <a:solidFill>
                  <a:schemeClr val="tx1">
                    <a:lumMod val="50000"/>
                  </a:schemeClr>
                </a:solidFill>
              </a:rPr>
              <a:t> – </a:t>
            </a:r>
            <a:r>
              <a:rPr lang="es-ES" sz="1900" dirty="0" err="1">
                <a:solidFill>
                  <a:schemeClr val="tx1">
                    <a:lumMod val="50000"/>
                  </a:schemeClr>
                </a:solidFill>
              </a:rPr>
              <a:t>BindableProperty</a:t>
            </a:r>
            <a:r>
              <a:rPr lang="es-ES" sz="1900" dirty="0">
                <a:solidFill>
                  <a:schemeClr val="tx1">
                    <a:lumMod val="50000"/>
                  </a:schemeClr>
                </a:solidFill>
              </a:rPr>
              <a:t> – </a:t>
            </a:r>
            <a:r>
              <a:rPr lang="es-ES" sz="1900" dirty="0" err="1">
                <a:solidFill>
                  <a:schemeClr val="tx1">
                    <a:lumMod val="50000"/>
                  </a:schemeClr>
                </a:solidFill>
              </a:rPr>
              <a:t>AvaloniaProperty</a:t>
            </a:r>
            <a:r>
              <a:rPr lang="es-ES" sz="1900" dirty="0">
                <a:solidFill>
                  <a:schemeClr val="tx1">
                    <a:lumMod val="50000"/>
                  </a:schemeClr>
                </a:solidFill>
              </a:rPr>
              <a:t> </a:t>
            </a:r>
            <a:r>
              <a:rPr lang="es-ES" sz="1900" dirty="0" err="1">
                <a:solidFill>
                  <a:schemeClr val="tx1">
                    <a:lumMod val="50000"/>
                  </a:schemeClr>
                </a:solidFill>
              </a:rPr>
              <a:t>etc</a:t>
            </a:r>
            <a:r>
              <a:rPr lang="es-ES" sz="1900" dirty="0">
                <a:solidFill>
                  <a:schemeClr val="tx1">
                    <a:lumMod val="50000"/>
                  </a:schemeClr>
                </a:solidFill>
              </a:rPr>
              <a:t>) que solventamos gracias al uso de </a:t>
            </a:r>
            <a:r>
              <a:rPr lang="es-ES" sz="1900" b="1" dirty="0" err="1">
                <a:solidFill>
                  <a:schemeClr val="tx1">
                    <a:lumMod val="50000"/>
                  </a:schemeClr>
                </a:solidFill>
              </a:rPr>
              <a:t>Source</a:t>
            </a:r>
            <a:r>
              <a:rPr lang="es-ES" sz="1900" b="1" dirty="0">
                <a:solidFill>
                  <a:schemeClr val="tx1">
                    <a:lumMod val="50000"/>
                  </a:schemeClr>
                </a:solidFill>
              </a:rPr>
              <a:t> </a:t>
            </a:r>
            <a:r>
              <a:rPr lang="es-ES" sz="1900" b="1" dirty="0" err="1">
                <a:solidFill>
                  <a:schemeClr val="tx1">
                    <a:lumMod val="50000"/>
                  </a:schemeClr>
                </a:solidFill>
              </a:rPr>
              <a:t>generators</a:t>
            </a:r>
            <a:r>
              <a:rPr lang="es-ES" sz="1900" dirty="0">
                <a:solidFill>
                  <a:schemeClr val="tx1">
                    <a:lumMod val="50000"/>
                  </a:schemeClr>
                </a:solidFill>
              </a:rPr>
              <a:t>.</a:t>
            </a:r>
            <a:endParaRPr lang="en-US" sz="1900" dirty="0">
              <a:solidFill>
                <a:schemeClr val="tx1">
                  <a:lumMod val="50000"/>
                </a:schemeClr>
              </a:solidFill>
            </a:endParaRPr>
          </a:p>
        </p:txBody>
      </p:sp>
      <p:sp>
        <p:nvSpPr>
          <p:cNvPr id="4" name="TextBox 3">
            <a:extLst>
              <a:ext uri="{FF2B5EF4-FFF2-40B4-BE49-F238E27FC236}">
                <a16:creationId xmlns:a16="http://schemas.microsoft.com/office/drawing/2014/main" id="{E69DF26A-B6AE-9A17-A4EF-0FE435FC4EB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1446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s-ES" dirty="0">
                <a:solidFill>
                  <a:schemeClr val="tx1">
                    <a:lumMod val="50000"/>
                  </a:schemeClr>
                </a:solidFill>
                <a:latin typeface="+mn-lt"/>
              </a:rPr>
              <a:t>G</a:t>
            </a:r>
            <a:r>
              <a:rPr lang="en-US" dirty="0" err="1">
                <a:solidFill>
                  <a:schemeClr val="tx1">
                    <a:lumMod val="50000"/>
                  </a:schemeClr>
                </a:solidFill>
                <a:latin typeface="+mn-lt"/>
              </a:rPr>
              <a:t>eneración</a:t>
            </a:r>
            <a:r>
              <a:rPr lang="en-US" dirty="0">
                <a:solidFill>
                  <a:schemeClr val="tx1">
                    <a:lumMod val="50000"/>
                  </a:schemeClr>
                </a:solidFill>
                <a:latin typeface="+mn-lt"/>
              </a:rPr>
              <a:t> de </a:t>
            </a:r>
            <a:r>
              <a:rPr lang="en-US" dirty="0" err="1">
                <a:solidFill>
                  <a:schemeClr val="tx1">
                    <a:lumMod val="50000"/>
                  </a:schemeClr>
                </a:solidFill>
                <a:latin typeface="+mn-lt"/>
              </a:rPr>
              <a:t>código</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103129"/>
            <a:ext cx="8476778" cy="3960477"/>
          </a:xfrm>
        </p:spPr>
        <p:txBody>
          <a:bodyPr/>
          <a:lstStyle/>
          <a:p>
            <a:r>
              <a:rPr lang="es-ES" sz="1800" dirty="0">
                <a:solidFill>
                  <a:schemeClr val="tx1">
                    <a:lumMod val="50000"/>
                  </a:schemeClr>
                </a:solidFill>
              </a:rPr>
              <a:t>En .NET tenemos desde hace años diferentes formas para generar código, las más usadas son:</a:t>
            </a:r>
          </a:p>
          <a:p>
            <a:pPr marL="342900" indent="-342900">
              <a:buFont typeface="Arial" panose="020B0604020202020204" pitchFamily="34" charset="0"/>
              <a:buChar char="•"/>
            </a:pPr>
            <a:r>
              <a:rPr lang="en-US" sz="1200" b="1" dirty="0">
                <a:solidFill>
                  <a:schemeClr val="tx1">
                    <a:lumMod val="50000"/>
                  </a:schemeClr>
                </a:solidFill>
              </a:rPr>
              <a:t>Reflection</a:t>
            </a:r>
            <a:r>
              <a:rPr lang="en-US" sz="1200" dirty="0">
                <a:solidFill>
                  <a:schemeClr val="tx1">
                    <a:lumMod val="50000"/>
                  </a:schemeClr>
                </a:solidFill>
              </a:rPr>
              <a:t>: </a:t>
            </a:r>
            <a:r>
              <a:rPr lang="es-ES" sz="1200" dirty="0">
                <a:solidFill>
                  <a:schemeClr val="tx1">
                    <a:lumMod val="50000"/>
                  </a:schemeClr>
                </a:solidFill>
              </a:rPr>
              <a:t>Puede obtener metadatos en tiempo de ejecución, interactuar con las clases, propiedades, métodos, etc. Es potente y flexible para muchos escenarios. Sin embargo, tiene un alto coste y puede causar posibles problemas de rendimiento. Además el mantenimiento es algo más complejo que otros casos.</a:t>
            </a:r>
            <a:endParaRPr lang="en-US" sz="1200" dirty="0">
              <a:solidFill>
                <a:schemeClr val="tx1">
                  <a:lumMod val="50000"/>
                </a:schemeClr>
              </a:solidFill>
            </a:endParaRPr>
          </a:p>
          <a:p>
            <a:pPr marL="342900" indent="-342900">
              <a:buFont typeface="Arial" panose="020B0604020202020204" pitchFamily="34" charset="0"/>
              <a:buChar char="•"/>
            </a:pPr>
            <a:r>
              <a:rPr lang="en-US" sz="1200" b="1" dirty="0">
                <a:solidFill>
                  <a:schemeClr val="tx1">
                    <a:lumMod val="50000"/>
                  </a:schemeClr>
                </a:solidFill>
              </a:rPr>
              <a:t>Custom</a:t>
            </a:r>
            <a:r>
              <a:rPr lang="en-US" sz="1200" dirty="0">
                <a:solidFill>
                  <a:schemeClr val="tx1">
                    <a:lumMod val="50000"/>
                  </a:schemeClr>
                </a:solidFill>
              </a:rPr>
              <a:t> (StringBuilder, System.IO, </a:t>
            </a:r>
            <a:r>
              <a:rPr lang="en-US" sz="1200" dirty="0" err="1">
                <a:solidFill>
                  <a:schemeClr val="tx1">
                    <a:lumMod val="50000"/>
                  </a:schemeClr>
                </a:solidFill>
              </a:rPr>
              <a:t>etc</a:t>
            </a:r>
            <a:r>
              <a:rPr lang="en-US" sz="1200" dirty="0">
                <a:solidFill>
                  <a:schemeClr val="tx1">
                    <a:lumMod val="50000"/>
                  </a:schemeClr>
                </a:solidFill>
              </a:rPr>
              <a:t>).</a:t>
            </a:r>
          </a:p>
          <a:p>
            <a:pPr marL="342900" indent="-342900">
              <a:buFont typeface="Arial" panose="020B0604020202020204" pitchFamily="34" charset="0"/>
              <a:buChar char="•"/>
            </a:pPr>
            <a:r>
              <a:rPr lang="en-US" sz="1200" b="1" dirty="0">
                <a:solidFill>
                  <a:schemeClr val="tx1">
                    <a:lumMod val="50000"/>
                  </a:schemeClr>
                </a:solidFill>
              </a:rPr>
              <a:t>T4 Templates</a:t>
            </a:r>
            <a:r>
              <a:rPr lang="en-US" sz="1200" dirty="0">
                <a:solidFill>
                  <a:schemeClr val="tx1">
                    <a:lumMod val="50000"/>
                  </a:schemeClr>
                </a:solidFill>
              </a:rPr>
              <a:t>: </a:t>
            </a:r>
            <a:r>
              <a:rPr lang="es-ES" sz="1200" dirty="0">
                <a:solidFill>
                  <a:schemeClr val="tx1">
                    <a:lumMod val="50000"/>
                  </a:schemeClr>
                </a:solidFill>
              </a:rPr>
              <a:t>Ideal para generar código repetitivo. Puede leer datos de otros archivos, se pueden tener bloques de control además de generar código estático sin problemas de rendimiento. Por otro lado, aunque la gestión es mejor que con </a:t>
            </a:r>
            <a:r>
              <a:rPr lang="es-ES" sz="1200" dirty="0" err="1">
                <a:solidFill>
                  <a:schemeClr val="tx1">
                    <a:lumMod val="50000"/>
                  </a:schemeClr>
                </a:solidFill>
              </a:rPr>
              <a:t>Reflection</a:t>
            </a:r>
            <a:r>
              <a:rPr lang="es-ES" sz="1200" dirty="0">
                <a:solidFill>
                  <a:schemeClr val="tx1">
                    <a:lumMod val="50000"/>
                  </a:schemeClr>
                </a:solidFill>
              </a:rPr>
              <a:t> se pueden cometer errores en la plantilla.</a:t>
            </a:r>
            <a:endParaRPr lang="en-US" sz="1200" dirty="0">
              <a:solidFill>
                <a:schemeClr val="tx1">
                  <a:lumMod val="50000"/>
                </a:schemeClr>
              </a:solidFill>
            </a:endParaRPr>
          </a:p>
          <a:p>
            <a:pPr marL="342900" indent="-342900">
              <a:buFont typeface="Arial" panose="020B0604020202020204" pitchFamily="34" charset="0"/>
              <a:buChar char="•"/>
            </a:pPr>
            <a:r>
              <a:rPr lang="en-US" sz="1200" b="1" dirty="0">
                <a:solidFill>
                  <a:schemeClr val="tx1">
                    <a:lumMod val="50000"/>
                  </a:schemeClr>
                </a:solidFill>
              </a:rPr>
              <a:t> Source Generators </a:t>
            </a:r>
            <a:r>
              <a:rPr lang="en-US" sz="1200" dirty="0">
                <a:solidFill>
                  <a:schemeClr val="tx1">
                    <a:lumMod val="50000"/>
                  </a:schemeClr>
                </a:solidFill>
              </a:rPr>
              <a:t>(</a:t>
            </a:r>
            <a:r>
              <a:rPr lang="en-US" sz="1200" dirty="0" err="1">
                <a:solidFill>
                  <a:schemeClr val="tx1">
                    <a:lumMod val="50000"/>
                  </a:schemeClr>
                </a:solidFill>
              </a:rPr>
              <a:t>introducido</a:t>
            </a:r>
            <a:r>
              <a:rPr lang="en-US" sz="1200" dirty="0">
                <a:solidFill>
                  <a:schemeClr val="tx1">
                    <a:lumMod val="50000"/>
                  </a:schemeClr>
                </a:solidFill>
              </a:rPr>
              <a:t> </a:t>
            </a:r>
            <a:r>
              <a:rPr lang="en-US" sz="1200" dirty="0" err="1">
                <a:solidFill>
                  <a:schemeClr val="tx1">
                    <a:lumMod val="50000"/>
                  </a:schemeClr>
                </a:solidFill>
              </a:rPr>
              <a:t>en</a:t>
            </a:r>
            <a:r>
              <a:rPr lang="en-US" sz="1200" dirty="0">
                <a:solidFill>
                  <a:schemeClr val="tx1">
                    <a:lumMod val="50000"/>
                  </a:schemeClr>
                </a:solidFill>
              </a:rPr>
              <a:t> .NET 5): </a:t>
            </a:r>
            <a:r>
              <a:rPr lang="es-ES" sz="1200" dirty="0">
                <a:solidFill>
                  <a:schemeClr val="tx1">
                    <a:lumMod val="50000"/>
                  </a:schemeClr>
                </a:solidFill>
              </a:rPr>
              <a:t>Ideal para reemplazar código de reflexión. Genera código estático en compilación usando Roslyn. No tiene problemas de rendimiento y la generación es muy rápida. Tiene además compatibilidad con </a:t>
            </a:r>
            <a:r>
              <a:rPr lang="es-ES" sz="1200" dirty="0" err="1">
                <a:solidFill>
                  <a:schemeClr val="tx1">
                    <a:lumMod val="50000"/>
                  </a:schemeClr>
                </a:solidFill>
              </a:rPr>
              <a:t>IntelliSense</a:t>
            </a:r>
            <a:r>
              <a:rPr lang="es-ES" sz="1200" dirty="0">
                <a:solidFill>
                  <a:schemeClr val="tx1">
                    <a:lumMod val="50000"/>
                  </a:schemeClr>
                </a:solidFill>
              </a:rPr>
              <a:t>, puede producir diagnósticos cuando no puede generar código fuente, soporte a clases/métodos parciales, etc. El comenzar requiere más aprendizaje.</a:t>
            </a:r>
            <a:endParaRPr lang="en-US" sz="1800" dirty="0">
              <a:solidFill>
                <a:schemeClr val="tx1">
                  <a:lumMod val="50000"/>
                </a:schemeClr>
              </a:solidFill>
            </a:endParaRPr>
          </a:p>
        </p:txBody>
      </p:sp>
      <p:sp>
        <p:nvSpPr>
          <p:cNvPr id="4" name="TextBox 3">
            <a:extLst>
              <a:ext uri="{FF2B5EF4-FFF2-40B4-BE49-F238E27FC236}">
                <a16:creationId xmlns:a16="http://schemas.microsoft.com/office/drawing/2014/main" id="{E69DF26A-B6AE-9A17-A4EF-0FE435FC4EB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34509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Standard UI</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3256695"/>
          </a:xfrm>
        </p:spPr>
        <p:txBody>
          <a:bodyPr/>
          <a:lstStyle/>
          <a:p>
            <a:r>
              <a:rPr lang="es-ES" sz="1400" dirty="0">
                <a:solidFill>
                  <a:schemeClr val="tx1">
                    <a:lumMod val="50000"/>
                  </a:schemeClr>
                </a:solidFill>
              </a:rPr>
              <a:t>Standard UI permite crear una interfaces de usuario, especialmente controles, que se ejecutan en varios </a:t>
            </a:r>
            <a:r>
              <a:rPr lang="es-ES" sz="1400" dirty="0" err="1">
                <a:solidFill>
                  <a:schemeClr val="tx1">
                    <a:lumMod val="50000"/>
                  </a:schemeClr>
                </a:solidFill>
              </a:rPr>
              <a:t>frameworks</a:t>
            </a:r>
            <a:r>
              <a:rPr lang="es-ES" sz="1400" dirty="0">
                <a:solidFill>
                  <a:schemeClr val="tx1">
                    <a:lumMod val="50000"/>
                  </a:schemeClr>
                </a:solidFill>
              </a:rPr>
              <a:t>: WPF, UWP, </a:t>
            </a:r>
            <a:r>
              <a:rPr lang="es-ES" sz="1400" dirty="0" err="1">
                <a:solidFill>
                  <a:schemeClr val="tx1">
                    <a:lumMod val="50000"/>
                  </a:schemeClr>
                </a:solidFill>
              </a:rPr>
              <a:t>WinUI</a:t>
            </a:r>
            <a:r>
              <a:rPr lang="es-ES" sz="1400" dirty="0">
                <a:solidFill>
                  <a:schemeClr val="tx1">
                    <a:lumMod val="50000"/>
                  </a:schemeClr>
                </a:solidFill>
              </a:rPr>
              <a:t>, </a:t>
            </a:r>
            <a:r>
              <a:rPr lang="es-ES" sz="1400" dirty="0" err="1">
                <a:solidFill>
                  <a:schemeClr val="tx1">
                    <a:lumMod val="50000"/>
                  </a:schemeClr>
                </a:solidFill>
              </a:rPr>
              <a:t>Xamarin.Forms</a:t>
            </a:r>
            <a:r>
              <a:rPr lang="es-ES" sz="1400" dirty="0">
                <a:solidFill>
                  <a:schemeClr val="tx1">
                    <a:lumMod val="50000"/>
                  </a:schemeClr>
                </a:solidFill>
              </a:rPr>
              <a:t>, .NET MAUI, Uno, </a:t>
            </a:r>
            <a:r>
              <a:rPr lang="es-ES" sz="1400" dirty="0" err="1">
                <a:solidFill>
                  <a:schemeClr val="tx1">
                    <a:lumMod val="50000"/>
                  </a:schemeClr>
                </a:solidFill>
              </a:rPr>
              <a:t>Avalonia</a:t>
            </a:r>
            <a:r>
              <a:rPr lang="es-ES" sz="1400" dirty="0">
                <a:solidFill>
                  <a:schemeClr val="tx1">
                    <a:lumMod val="50000"/>
                  </a:schemeClr>
                </a:solidFill>
              </a:rPr>
              <a:t> y más. </a:t>
            </a:r>
          </a:p>
          <a:p>
            <a:r>
              <a:rPr lang="es-ES" sz="1400" dirty="0">
                <a:solidFill>
                  <a:schemeClr val="tx1">
                    <a:lumMod val="50000"/>
                  </a:schemeClr>
                </a:solidFill>
              </a:rPr>
              <a:t>La interfaz de usuario de .NET Standard es similar en algunos aspectos a XAML Standard, pero se trata de un estándar binario, no solo de convenciones de nomenclatura. Un estándar binario es mucho más útil, ya que permite escribir código compartido. Los objetos de Standard UI se pueden usar desde XAML o desde C#.</a:t>
            </a:r>
          </a:p>
          <a:p>
            <a:r>
              <a:rPr lang="es-ES" sz="1400" dirty="0">
                <a:solidFill>
                  <a:schemeClr val="tx1">
                    <a:lumMod val="50000"/>
                  </a:schemeClr>
                </a:solidFill>
              </a:rPr>
              <a:t>Incluye las </a:t>
            </a:r>
            <a:r>
              <a:rPr lang="es-ES" sz="1400" dirty="0" err="1">
                <a:solidFill>
                  <a:schemeClr val="tx1">
                    <a:lumMod val="50000"/>
                  </a:schemeClr>
                </a:solidFill>
              </a:rPr>
              <a:t>APIs</a:t>
            </a:r>
            <a:r>
              <a:rPr lang="es-ES" sz="1400" dirty="0">
                <a:solidFill>
                  <a:schemeClr val="tx1">
                    <a:lumMod val="50000"/>
                  </a:schemeClr>
                </a:solidFill>
              </a:rPr>
              <a:t> necesarias para crear controles dibujados: API de formas (para el dibujo), estados visuales, diseño (por ejemplo, </a:t>
            </a:r>
            <a:r>
              <a:rPr lang="es-ES" sz="1400" dirty="0" err="1">
                <a:solidFill>
                  <a:schemeClr val="tx1">
                    <a:lumMod val="50000"/>
                  </a:schemeClr>
                </a:solidFill>
              </a:rPr>
              <a:t>Grid</a:t>
            </a:r>
            <a:r>
              <a:rPr lang="es-ES" sz="1400" dirty="0">
                <a:solidFill>
                  <a:schemeClr val="tx1">
                    <a:lumMod val="50000"/>
                  </a:schemeClr>
                </a:solidFill>
              </a:rPr>
              <a:t> y </a:t>
            </a:r>
            <a:r>
              <a:rPr lang="es-ES" sz="1400" dirty="0" err="1">
                <a:solidFill>
                  <a:schemeClr val="tx1">
                    <a:lumMod val="50000"/>
                  </a:schemeClr>
                </a:solidFill>
              </a:rPr>
              <a:t>StackPanel</a:t>
            </a:r>
            <a:r>
              <a:rPr lang="es-ES" sz="1400" dirty="0">
                <a:solidFill>
                  <a:schemeClr val="tx1">
                    <a:lumMod val="50000"/>
                  </a:schemeClr>
                </a:solidFill>
              </a:rPr>
              <a:t>), manejo de eventos de entrada y soporte de accesibilidad. </a:t>
            </a:r>
          </a:p>
          <a:p>
            <a:r>
              <a:rPr lang="es-ES" sz="1400" dirty="0">
                <a:solidFill>
                  <a:schemeClr val="tx1">
                    <a:lumMod val="50000"/>
                  </a:schemeClr>
                </a:solidFill>
              </a:rPr>
              <a:t>Los nombres de las API se asemejan más a UWP/</a:t>
            </a:r>
            <a:r>
              <a:rPr lang="es-ES" sz="1400" dirty="0" err="1">
                <a:solidFill>
                  <a:schemeClr val="tx1">
                    <a:lumMod val="50000"/>
                  </a:schemeClr>
                </a:solidFill>
              </a:rPr>
              <a:t>WinUI</a:t>
            </a:r>
            <a:r>
              <a:rPr lang="es-ES" sz="1400" dirty="0">
                <a:solidFill>
                  <a:schemeClr val="tx1">
                    <a:lumMod val="50000"/>
                  </a:schemeClr>
                </a:solidFill>
              </a:rPr>
              <a:t>, pero los desarrolladores de WPF y </a:t>
            </a:r>
            <a:r>
              <a:rPr lang="es-ES" sz="1400" dirty="0" err="1">
                <a:solidFill>
                  <a:schemeClr val="tx1">
                    <a:lumMod val="50000"/>
                  </a:schemeClr>
                </a:solidFill>
              </a:rPr>
              <a:t>Xamarin.Forms</a:t>
            </a:r>
            <a:r>
              <a:rPr lang="es-ES" sz="1400" dirty="0">
                <a:solidFill>
                  <a:schemeClr val="tx1">
                    <a:lumMod val="50000"/>
                  </a:schemeClr>
                </a:solidFill>
              </a:rPr>
              <a:t> deberían estar familiarizados, ya que son bastante similares.</a:t>
            </a:r>
            <a:endParaRPr lang="en-US" sz="14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Box 4">
            <a:extLst>
              <a:ext uri="{FF2B5EF4-FFF2-40B4-BE49-F238E27FC236}">
                <a16:creationId xmlns:a16="http://schemas.microsoft.com/office/drawing/2014/main" id="{41A8F4FE-DBDE-8725-42C5-103DD3E36D1B}"/>
              </a:ext>
            </a:extLst>
          </p:cNvPr>
          <p:cNvSpPr txBox="1"/>
          <p:nvPr/>
        </p:nvSpPr>
        <p:spPr>
          <a:xfrm>
            <a:off x="1648752" y="4475122"/>
            <a:ext cx="5846496" cy="369332"/>
          </a:xfrm>
          <a:prstGeom prst="rect">
            <a:avLst/>
          </a:prstGeom>
          <a:noFill/>
        </p:spPr>
        <p:txBody>
          <a:bodyPr wrap="square">
            <a:spAutoFit/>
          </a:bodyPr>
          <a:lstStyle/>
          <a:p>
            <a:pPr algn="ctr"/>
            <a:r>
              <a:rPr lang="en-US" sz="1800" dirty="0">
                <a:solidFill>
                  <a:srgbClr val="FF5E5E"/>
                </a:solidFill>
              </a:rPr>
              <a:t>https://github.com/dotnet/standard-ui</a:t>
            </a:r>
          </a:p>
        </p:txBody>
      </p:sp>
    </p:spTree>
    <p:extLst>
      <p:ext uri="{BB962C8B-B14F-4D97-AF65-F5344CB8AC3E}">
        <p14:creationId xmlns:p14="http://schemas.microsoft.com/office/powerpoint/2010/main" val="235659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748349"/>
            <a:ext cx="5959696" cy="1646801"/>
          </a:xfrm>
        </p:spPr>
        <p:txBody>
          <a:bodyPr/>
          <a:lstStyle/>
          <a:p>
            <a:r>
              <a:rPr lang="es-ES" sz="6600" dirty="0">
                <a:solidFill>
                  <a:schemeClr val="bg1"/>
                </a:solidFill>
              </a:rPr>
              <a:t>DEMO: </a:t>
            </a:r>
            <a:br>
              <a:rPr lang="es-ES" sz="6600" dirty="0">
                <a:solidFill>
                  <a:schemeClr val="bg1"/>
                </a:solidFill>
              </a:rPr>
            </a:br>
            <a:r>
              <a:rPr lang="es-ES" sz="3000" dirty="0">
                <a:solidFill>
                  <a:schemeClr val="bg1"/>
                </a:solidFill>
              </a:rPr>
              <a:t>Standard UI</a:t>
            </a:r>
          </a:p>
        </p:txBody>
      </p:sp>
    </p:spTree>
    <p:extLst>
      <p:ext uri="{BB962C8B-B14F-4D97-AF65-F5344CB8AC3E}">
        <p14:creationId xmlns:p14="http://schemas.microsoft.com/office/powerpoint/2010/main" val="3340561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72831"/>
        </a:solidFill>
        <a:effectLst/>
      </p:bgPr>
    </p:bg>
    <p:spTree>
      <p:nvGrpSpPr>
        <p:cNvPr id="1" name=""/>
        <p:cNvGrpSpPr/>
        <p:nvPr/>
      </p:nvGrpSpPr>
      <p:grpSpPr>
        <a:xfrm>
          <a:off x="0" y="0"/>
          <a:ext cx="0" cy="0"/>
          <a:chOff x="0" y="0"/>
          <a:chExt cx="0" cy="0"/>
        </a:xfrm>
      </p:grpSpPr>
      <p:pic>
        <p:nvPicPr>
          <p:cNvPr id="6" name="Graphic 8">
            <a:extLst>
              <a:ext uri="{FF2B5EF4-FFF2-40B4-BE49-F238E27FC236}">
                <a16:creationId xmlns:a16="http://schemas.microsoft.com/office/drawing/2014/main" id="{6E661F57-C89A-7B21-7031-B8295C5B3F4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8711"/>
          <a:stretch/>
        </p:blipFill>
        <p:spPr>
          <a:xfrm>
            <a:off x="3556944" y="4422372"/>
            <a:ext cx="5950274" cy="828034"/>
          </a:xfrm>
          <a:prstGeom prst="rect">
            <a:avLst/>
          </a:prstGeom>
        </p:spPr>
      </p:pic>
      <p:sp>
        <p:nvSpPr>
          <p:cNvPr id="2" name="TextBox 1">
            <a:extLst>
              <a:ext uri="{FF2B5EF4-FFF2-40B4-BE49-F238E27FC236}">
                <a16:creationId xmlns:a16="http://schemas.microsoft.com/office/drawing/2014/main" id="{7E74DE28-5CB1-01BD-0E6E-A8D80E1E50C0}"/>
              </a:ext>
            </a:extLst>
          </p:cNvPr>
          <p:cNvSpPr txBox="1"/>
          <p:nvPr/>
        </p:nvSpPr>
        <p:spPr>
          <a:xfrm>
            <a:off x="286069" y="2075011"/>
            <a:ext cx="6080536" cy="1323439"/>
          </a:xfrm>
          <a:prstGeom prst="rect">
            <a:avLst/>
          </a:prstGeom>
          <a:noFill/>
        </p:spPr>
        <p:txBody>
          <a:bodyPr wrap="square" rtlCol="0">
            <a:spAutoFit/>
          </a:bodyPr>
          <a:lstStyle/>
          <a:p>
            <a:pPr algn="ctr"/>
            <a:r>
              <a:rPr lang="es-ES" sz="8000" dirty="0">
                <a:solidFill>
                  <a:schemeClr val="bg1"/>
                </a:solidFill>
              </a:rPr>
              <a:t>¿Preguntas?</a:t>
            </a:r>
            <a:endParaRPr lang="en-US" sz="8000" dirty="0">
              <a:solidFill>
                <a:schemeClr val="bg1"/>
              </a:solidFill>
            </a:endParaRPr>
          </a:p>
        </p:txBody>
      </p:sp>
      <p:sp>
        <p:nvSpPr>
          <p:cNvPr id="4" name="TextBox 3">
            <a:extLst>
              <a:ext uri="{FF2B5EF4-FFF2-40B4-BE49-F238E27FC236}">
                <a16:creationId xmlns:a16="http://schemas.microsoft.com/office/drawing/2014/main" id="{140C66DB-1E42-2AA3-6976-74E5E29987D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3" name="Picture 2">
            <a:extLst>
              <a:ext uri="{FF2B5EF4-FFF2-40B4-BE49-F238E27FC236}">
                <a16:creationId xmlns:a16="http://schemas.microsoft.com/office/drawing/2014/main" id="{C8DA8D57-29EF-0130-1030-210B430CE17B}"/>
              </a:ext>
            </a:extLst>
          </p:cNvPr>
          <p:cNvPicPr>
            <a:picLocks noChangeAspect="1"/>
          </p:cNvPicPr>
          <p:nvPr/>
        </p:nvPicPr>
        <p:blipFill>
          <a:blip r:embed="rId4"/>
          <a:stretch>
            <a:fillRect/>
          </a:stretch>
        </p:blipFill>
        <p:spPr>
          <a:xfrm>
            <a:off x="6141062" y="1364608"/>
            <a:ext cx="3168083" cy="3773223"/>
          </a:xfrm>
          <a:prstGeom prst="rect">
            <a:avLst/>
          </a:prstGeom>
        </p:spPr>
      </p:pic>
      <p:pic>
        <p:nvPicPr>
          <p:cNvPr id="5" name="Picture 4">
            <a:extLst>
              <a:ext uri="{FF2B5EF4-FFF2-40B4-BE49-F238E27FC236}">
                <a16:creationId xmlns:a16="http://schemas.microsoft.com/office/drawing/2014/main" id="{DF502002-1661-E94D-EA46-4DB1C6D460E4}"/>
              </a:ext>
            </a:extLst>
          </p:cNvPr>
          <p:cNvPicPr>
            <a:picLocks noChangeAspect="1"/>
          </p:cNvPicPr>
          <p:nvPr/>
        </p:nvPicPr>
        <p:blipFill>
          <a:blip r:embed="rId5"/>
          <a:stretch>
            <a:fillRect/>
          </a:stretch>
        </p:blipFill>
        <p:spPr>
          <a:xfrm>
            <a:off x="3556944" y="456799"/>
            <a:ext cx="2723795" cy="795234"/>
          </a:xfrm>
          <a:prstGeom prst="rect">
            <a:avLst/>
          </a:prstGeom>
        </p:spPr>
      </p:pic>
    </p:spTree>
    <p:extLst>
      <p:ext uri="{BB962C8B-B14F-4D97-AF65-F5344CB8AC3E}">
        <p14:creationId xmlns:p14="http://schemas.microsoft.com/office/powerpoint/2010/main" val="35540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41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215252" y="1602222"/>
            <a:ext cx="5685636" cy="2064767"/>
          </a:xfrm>
        </p:spPr>
        <p:txBody>
          <a:bodyPr/>
          <a:lstStyle/>
          <a:p>
            <a:r>
              <a:rPr lang="es-ES" sz="6600" dirty="0">
                <a:solidFill>
                  <a:schemeClr val="bg1"/>
                </a:solidFill>
              </a:rPr>
              <a:t>¿Qué vamos a ver?</a:t>
            </a:r>
          </a:p>
        </p:txBody>
      </p:sp>
      <p:pic>
        <p:nvPicPr>
          <p:cNvPr id="3" name="Picture 2" descr="Icon&#10;&#10;Description automatically generated">
            <a:extLst>
              <a:ext uri="{FF2B5EF4-FFF2-40B4-BE49-F238E27FC236}">
                <a16:creationId xmlns:a16="http://schemas.microsoft.com/office/drawing/2014/main" id="{11A9B50B-2DDB-B769-F702-DA570B73253F}"/>
              </a:ext>
            </a:extLst>
          </p:cNvPr>
          <p:cNvPicPr>
            <a:picLocks noChangeAspect="1"/>
          </p:cNvPicPr>
          <p:nvPr/>
        </p:nvPicPr>
        <p:blipFill>
          <a:blip r:embed="rId2"/>
          <a:stretch>
            <a:fillRect/>
          </a:stretch>
        </p:blipFill>
        <p:spPr>
          <a:xfrm>
            <a:off x="5932359" y="0"/>
            <a:ext cx="3211641" cy="5143500"/>
          </a:xfrm>
          <a:prstGeom prst="rect">
            <a:avLst/>
          </a:prstGeom>
        </p:spPr>
      </p:pic>
    </p:spTree>
    <p:extLst>
      <p:ext uri="{BB962C8B-B14F-4D97-AF65-F5344CB8AC3E}">
        <p14:creationId xmlns:p14="http://schemas.microsoft.com/office/powerpoint/2010/main" val="402074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s-ES" dirty="0" err="1">
                <a:solidFill>
                  <a:schemeClr val="tx1">
                    <a:lumMod val="50000"/>
                  </a:schemeClr>
                </a:solidFill>
              </a:rPr>
              <a:t>Feedback</a:t>
            </a:r>
            <a:br>
              <a:rPr lang="en-US" dirty="0">
                <a:solidFill>
                  <a:schemeClr val="tx1">
                    <a:lumMod val="50000"/>
                  </a:schemeClr>
                </a:solidFill>
              </a:rPr>
            </a:br>
            <a:endParaRPr lang="en-US" dirty="0">
              <a:solidFill>
                <a:schemeClr val="tx1">
                  <a:lumMod val="50000"/>
                </a:schemeClr>
              </a:solidFill>
              <a:latin typeface="+mn-lt"/>
            </a:endParaRPr>
          </a:p>
        </p:txBody>
      </p:sp>
      <p:pic>
        <p:nvPicPr>
          <p:cNvPr id="6146" name="Picture 2" descr="Resultado de imagen de want your feedback">
            <a:extLst>
              <a:ext uri="{FF2B5EF4-FFF2-40B4-BE49-F238E27FC236}">
                <a16:creationId xmlns:a16="http://schemas.microsoft.com/office/drawing/2014/main" id="{1AFC2D70-6CCB-644A-BD1D-1FC170517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811" y="1062079"/>
            <a:ext cx="2727529" cy="341623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C438BE95-127F-9B48-8C6C-96D471470D70}"/>
              </a:ext>
            </a:extLst>
          </p:cNvPr>
          <p:cNvSpPr/>
          <p:nvPr/>
        </p:nvSpPr>
        <p:spPr>
          <a:xfrm>
            <a:off x="2172438" y="4549360"/>
            <a:ext cx="4886274" cy="338554"/>
          </a:xfrm>
          <a:prstGeom prst="rect">
            <a:avLst/>
          </a:prstGeom>
        </p:spPr>
        <p:txBody>
          <a:bodyPr wrap="none">
            <a:spAutoFit/>
          </a:bodyPr>
          <a:lstStyle/>
          <a:p>
            <a:r>
              <a:rPr lang="es-ES" sz="1600" dirty="0">
                <a:solidFill>
                  <a:srgbClr val="FF5E5E"/>
                </a:solidFill>
              </a:rPr>
              <a:t>https://</a:t>
            </a:r>
            <a:r>
              <a:rPr lang="es-ES" sz="1600" dirty="0" err="1">
                <a:solidFill>
                  <a:srgbClr val="FF5E5E"/>
                </a:solidFill>
              </a:rPr>
              <a:t>github.com</a:t>
            </a:r>
            <a:r>
              <a:rPr lang="es-ES" sz="1600" dirty="0">
                <a:solidFill>
                  <a:srgbClr val="FF5E5E"/>
                </a:solidFill>
              </a:rPr>
              <a:t>/</a:t>
            </a:r>
            <a:r>
              <a:rPr lang="es-ES" sz="1600" dirty="0" err="1">
                <a:solidFill>
                  <a:srgbClr val="FF5E5E"/>
                </a:solidFill>
              </a:rPr>
              <a:t>dotnet</a:t>
            </a:r>
            <a:r>
              <a:rPr lang="es-ES" sz="1600" dirty="0">
                <a:solidFill>
                  <a:srgbClr val="FF5E5E"/>
                </a:solidFill>
              </a:rPr>
              <a:t>/</a:t>
            </a:r>
            <a:r>
              <a:rPr lang="es-ES" sz="1600" dirty="0" err="1">
                <a:solidFill>
                  <a:srgbClr val="FF5E5E"/>
                </a:solidFill>
              </a:rPr>
              <a:t>GraphicsControls</a:t>
            </a:r>
            <a:r>
              <a:rPr lang="es-ES" sz="1600" dirty="0">
                <a:solidFill>
                  <a:srgbClr val="FF5E5E"/>
                </a:solidFill>
              </a:rPr>
              <a:t>/</a:t>
            </a:r>
            <a:r>
              <a:rPr lang="es-ES" sz="1600" dirty="0" err="1">
                <a:solidFill>
                  <a:srgbClr val="FF5E5E"/>
                </a:solidFill>
              </a:rPr>
              <a:t>issues</a:t>
            </a:r>
            <a:r>
              <a:rPr lang="es-ES" sz="1600" dirty="0">
                <a:solidFill>
                  <a:srgbClr val="FF5E5E"/>
                </a:solidFill>
              </a:rPr>
              <a:t>/1</a:t>
            </a:r>
          </a:p>
        </p:txBody>
      </p:sp>
    </p:spTree>
    <p:extLst>
      <p:ext uri="{BB962C8B-B14F-4D97-AF65-F5344CB8AC3E}">
        <p14:creationId xmlns:p14="http://schemas.microsoft.com/office/powerpoint/2010/main" val="400514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623888" y="3286828"/>
            <a:ext cx="7886700" cy="692258"/>
          </a:xfrm>
        </p:spPr>
        <p:txBody>
          <a:bodyPr/>
          <a:lstStyle/>
          <a:p>
            <a:r>
              <a:rPr lang="en-US" dirty="0"/>
              <a:t>Gracias!</a:t>
            </a:r>
          </a:p>
        </p:txBody>
      </p:sp>
      <p:pic>
        <p:nvPicPr>
          <p:cNvPr id="4" name="Graphic 3">
            <a:extLst>
              <a:ext uri="{FF2B5EF4-FFF2-40B4-BE49-F238E27FC236}">
                <a16:creationId xmlns:a16="http://schemas.microsoft.com/office/drawing/2014/main" id="{05D910EE-5034-9441-BC75-0DA291E2B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1488" y="2681273"/>
            <a:ext cx="1828541" cy="1885682"/>
          </a:xfrm>
          <a:prstGeom prst="rect">
            <a:avLst/>
          </a:prstGeom>
        </p:spPr>
      </p:pic>
    </p:spTree>
    <p:extLst>
      <p:ext uri="{BB962C8B-B14F-4D97-AF65-F5344CB8AC3E}">
        <p14:creationId xmlns:p14="http://schemas.microsoft.com/office/powerpoint/2010/main" val="3990057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5AA2B961-8489-6C74-441A-D31A038077C3}"/>
              </a:ext>
            </a:extLst>
          </p:cNvPr>
          <p:cNvPicPr>
            <a:picLocks noChangeAspect="1"/>
          </p:cNvPicPr>
          <p:nvPr/>
        </p:nvPicPr>
        <p:blipFill>
          <a:blip r:embed="rId2"/>
          <a:stretch>
            <a:fillRect/>
          </a:stretch>
        </p:blipFill>
        <p:spPr>
          <a:xfrm>
            <a:off x="1354" y="0"/>
            <a:ext cx="9141291" cy="5143500"/>
          </a:xfrm>
          <a:prstGeom prst="rect">
            <a:avLst/>
          </a:prstGeom>
        </p:spPr>
      </p:pic>
    </p:spTree>
    <p:extLst>
      <p:ext uri="{BB962C8B-B14F-4D97-AF65-F5344CB8AC3E}">
        <p14:creationId xmlns:p14="http://schemas.microsoft.com/office/powerpoint/2010/main" val="2388986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1F3008E-068C-4B0B-AD99-FDE263C0A6E1}"/>
              </a:ext>
            </a:extLst>
          </p:cNvPr>
          <p:cNvSpPr>
            <a:spLocks noGrp="1"/>
          </p:cNvSpPr>
          <p:nvPr>
            <p:ph type="body" sz="quarter" idx="21"/>
          </p:nvPr>
        </p:nvSpPr>
        <p:spPr>
          <a:xfrm>
            <a:off x="457468" y="1158846"/>
            <a:ext cx="6378749" cy="3663174"/>
          </a:xfrm>
        </p:spPr>
        <p:txBody>
          <a:bodyPr>
            <a:normAutofit fontScale="77500" lnSpcReduction="20000"/>
          </a:bodyPr>
          <a:lstStyle/>
          <a:p>
            <a:pPr marL="514350" indent="-514350">
              <a:buFont typeface="+mj-lt"/>
              <a:buAutoNum type="arabicPeriod"/>
            </a:pPr>
            <a:r>
              <a:rPr lang="es-ES" sz="2700" dirty="0"/>
              <a:t>.NET MAUI </a:t>
            </a:r>
            <a:r>
              <a:rPr lang="es-ES" sz="2700" dirty="0" err="1"/>
              <a:t>Graphics</a:t>
            </a:r>
            <a:endParaRPr lang="es-ES" sz="2700" dirty="0"/>
          </a:p>
          <a:p>
            <a:pPr marL="514350" indent="-514350">
              <a:buFont typeface="+mj-lt"/>
              <a:buAutoNum type="arabicPeriod"/>
            </a:pPr>
            <a:r>
              <a:rPr lang="es-ES" sz="2700" dirty="0"/>
              <a:t>Creando controles dibujados</a:t>
            </a:r>
          </a:p>
          <a:p>
            <a:pPr marL="514350" indent="-514350">
              <a:buFont typeface="+mj-lt"/>
              <a:buAutoNum type="arabicPeriod"/>
            </a:pPr>
            <a:r>
              <a:rPr lang="es-ES" sz="2700" dirty="0"/>
              <a:t>Pros y contras de controles dibujados: Rendimiento, a11y y más.</a:t>
            </a:r>
          </a:p>
          <a:p>
            <a:pPr marL="514350" indent="-514350">
              <a:buFont typeface="+mj-lt"/>
              <a:buAutoNum type="arabicPeriod"/>
            </a:pPr>
            <a:r>
              <a:rPr lang="es-ES" sz="2700" dirty="0"/>
              <a:t>Generación de código</a:t>
            </a:r>
          </a:p>
          <a:p>
            <a:pPr marL="514350" indent="-514350">
              <a:buFont typeface="+mj-lt"/>
              <a:buAutoNum type="arabicPeriod"/>
            </a:pPr>
            <a:r>
              <a:rPr lang="es-ES" sz="2700" dirty="0"/>
              <a:t>Crear controles para diferentes </a:t>
            </a:r>
            <a:r>
              <a:rPr lang="es-ES" sz="2700" dirty="0" err="1"/>
              <a:t>frameworks</a:t>
            </a:r>
            <a:r>
              <a:rPr lang="es-ES" sz="2700" dirty="0"/>
              <a:t> con base de código común</a:t>
            </a:r>
          </a:p>
          <a:p>
            <a:pPr marL="514350" indent="-514350">
              <a:buFont typeface="+mj-lt"/>
              <a:buAutoNum type="arabicPeriod"/>
            </a:pPr>
            <a:r>
              <a:rPr lang="es-ES" sz="2700" dirty="0"/>
              <a:t>Preguntas y Respuestas</a:t>
            </a:r>
          </a:p>
        </p:txBody>
      </p:sp>
      <p:sp>
        <p:nvSpPr>
          <p:cNvPr id="3" name="Título 2">
            <a:extLst>
              <a:ext uri="{FF2B5EF4-FFF2-40B4-BE49-F238E27FC236}">
                <a16:creationId xmlns:a16="http://schemas.microsoft.com/office/drawing/2014/main" id="{3E31E761-19AB-434A-B29A-3AB57174CCC8}"/>
              </a:ext>
            </a:extLst>
          </p:cNvPr>
          <p:cNvSpPr>
            <a:spLocks noGrp="1"/>
          </p:cNvSpPr>
          <p:nvPr>
            <p:ph type="title"/>
          </p:nvPr>
        </p:nvSpPr>
        <p:spPr>
          <a:xfrm>
            <a:off x="457200" y="401955"/>
            <a:ext cx="8229600" cy="587945"/>
          </a:xfrm>
        </p:spPr>
        <p:txBody>
          <a:bodyPr>
            <a:normAutofit fontScale="90000"/>
          </a:bodyPr>
          <a:lstStyle/>
          <a:p>
            <a:r>
              <a:rPr lang="es-ES" dirty="0"/>
              <a:t>¿Qué vamos a ver?</a:t>
            </a:r>
          </a:p>
        </p:txBody>
      </p:sp>
      <p:sp>
        <p:nvSpPr>
          <p:cNvPr id="4" name="TextBox 3">
            <a:extLst>
              <a:ext uri="{FF2B5EF4-FFF2-40B4-BE49-F238E27FC236}">
                <a16:creationId xmlns:a16="http://schemas.microsoft.com/office/drawing/2014/main" id="{D4A71C14-CC8F-C9B4-9265-6F08DD9629FD}"/>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5" name="Graphic 4">
            <a:extLst>
              <a:ext uri="{FF2B5EF4-FFF2-40B4-BE49-F238E27FC236}">
                <a16:creationId xmlns:a16="http://schemas.microsoft.com/office/drawing/2014/main" id="{B01B2603-7AFE-74B8-CC2C-7C921F68BF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36217" y="2532063"/>
            <a:ext cx="2154490" cy="2605768"/>
          </a:xfrm>
          <a:prstGeom prst="rect">
            <a:avLst/>
          </a:prstGeom>
        </p:spPr>
      </p:pic>
    </p:spTree>
    <p:extLst>
      <p:ext uri="{BB962C8B-B14F-4D97-AF65-F5344CB8AC3E}">
        <p14:creationId xmlns:p14="http://schemas.microsoft.com/office/powerpoint/2010/main" val="14254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latin typeface="Segoe UI Semibold"/>
                <a:cs typeface="Segoe UI Semibold"/>
              </a:rPr>
              <a:t>.NET MAUI</a:t>
            </a:r>
            <a:endParaRPr lang="en-US" b="1" dirty="0"/>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197644" y="1124004"/>
            <a:ext cx="3744677" cy="2502716"/>
          </a:xfrm>
        </p:spPr>
        <p:txBody>
          <a:bodyPr vert="horz" wrap="square" lIns="109713" tIns="68570" rIns="109713" bIns="68570" rtlCol="0" anchor="t" anchorCtr="0">
            <a:spAutoFit/>
          </a:bodyPr>
          <a:lstStyle/>
          <a:p>
            <a:pPr>
              <a:buNone/>
            </a:pPr>
            <a:r>
              <a:rPr lang="en-US" sz="1324" dirty="0">
                <a:cs typeface="Segoe UI"/>
              </a:rPr>
              <a:t>Proyecto </a:t>
            </a:r>
            <a:r>
              <a:rPr lang="en-US" sz="1324" dirty="0" err="1">
                <a:cs typeface="Segoe UI"/>
              </a:rPr>
              <a:t>tipo</a:t>
            </a:r>
            <a:r>
              <a:rPr lang="en-US" sz="1324" dirty="0">
                <a:cs typeface="Segoe UI"/>
              </a:rPr>
              <a:t> SDK-style</a:t>
            </a:r>
          </a:p>
          <a:p>
            <a:pPr>
              <a:buNone/>
            </a:pPr>
            <a:r>
              <a:rPr lang="en-US" sz="1324" dirty="0">
                <a:cs typeface="Segoe UI"/>
              </a:rPr>
              <a:t>Proyecto </a:t>
            </a:r>
            <a:r>
              <a:rPr lang="en-US" sz="1324" dirty="0" err="1">
                <a:cs typeface="Segoe UI"/>
              </a:rPr>
              <a:t>único</a:t>
            </a:r>
            <a:endParaRPr lang="en-US" sz="1324" dirty="0">
              <a:cs typeface="Segoe UI"/>
            </a:endParaRPr>
          </a:p>
          <a:p>
            <a:pPr>
              <a:buNone/>
            </a:pPr>
            <a:r>
              <a:rPr lang="en-US" sz="1324" dirty="0" err="1">
                <a:cs typeface="Segoe UI"/>
              </a:rPr>
              <a:t>Soporte</a:t>
            </a:r>
            <a:r>
              <a:rPr lang="en-US" sz="1324" dirty="0">
                <a:cs typeface="Segoe UI"/>
              </a:rPr>
              <a:t> a </a:t>
            </a:r>
            <a:r>
              <a:rPr lang="en-US" sz="1324" dirty="0" err="1">
                <a:cs typeface="Segoe UI"/>
              </a:rPr>
              <a:t>línea</a:t>
            </a:r>
            <a:r>
              <a:rPr lang="en-US" sz="1324" dirty="0">
                <a:cs typeface="Segoe UI"/>
              </a:rPr>
              <a:t> de </a:t>
            </a:r>
            <a:r>
              <a:rPr lang="en-US" sz="1324" dirty="0" err="1">
                <a:cs typeface="Segoe UI"/>
              </a:rPr>
              <a:t>comandos</a:t>
            </a:r>
            <a:endParaRPr lang="en-US" sz="1324" dirty="0"/>
          </a:p>
          <a:p>
            <a:pPr>
              <a:buNone/>
            </a:pPr>
            <a:r>
              <a:rPr lang="en-US" sz="1324" dirty="0">
                <a:cs typeface="Segoe UI"/>
              </a:rPr>
              <a:t>.NET 6 BCL</a:t>
            </a:r>
          </a:p>
          <a:p>
            <a:pPr>
              <a:buNone/>
            </a:pPr>
            <a:r>
              <a:rPr lang="en-US" sz="1324" dirty="0">
                <a:cs typeface="Segoe UI"/>
              </a:rPr>
              <a:t>Multi-paradigm</a:t>
            </a:r>
          </a:p>
          <a:p>
            <a:pPr marL="260946" indent="-177131"/>
            <a:r>
              <a:rPr lang="en-US" sz="1029" dirty="0">
                <a:latin typeface="Segoe UI"/>
                <a:cs typeface="Segoe UI"/>
              </a:rPr>
              <a:t>XAML markup &amp; C# UI supported</a:t>
            </a:r>
          </a:p>
        </p:txBody>
      </p:sp>
      <p:sp>
        <p:nvSpPr>
          <p:cNvPr id="5" name="TextBox 4">
            <a:extLst>
              <a:ext uri="{FF2B5EF4-FFF2-40B4-BE49-F238E27FC236}">
                <a16:creationId xmlns:a16="http://schemas.microsoft.com/office/drawing/2014/main" id="{2B2A9897-6730-462A-A0FB-FAC52EB902D1}"/>
              </a:ext>
            </a:extLst>
          </p:cNvPr>
          <p:cNvSpPr txBox="1"/>
          <p:nvPr/>
        </p:nvSpPr>
        <p:spPr>
          <a:xfrm>
            <a:off x="1115419" y="2402108"/>
            <a:ext cx="2675018" cy="498278"/>
          </a:xfrm>
          <a:prstGeom prst="rect">
            <a:avLst/>
          </a:prstGeom>
          <a:solidFill>
            <a:srgbClr val="FF5E5E"/>
          </a:solid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041245" y="1458343"/>
            <a:ext cx="879454" cy="14601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1566180" y="1264201"/>
            <a:ext cx="1820370" cy="1056555"/>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685669">
                <a:lnSpc>
                  <a:spcPct val="90000"/>
                </a:lnSpc>
                <a:spcAft>
                  <a:spcPts val="450"/>
                </a:spcAft>
                <a:defRPr/>
              </a:pPr>
              <a:r>
                <a:rPr lang="en-US" sz="975" dirty="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dirty="0">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9" y="2094963"/>
              <a:ext cx="685929" cy="180075"/>
            </a:xfrm>
            <a:prstGeom prst="rect">
              <a:avLst/>
            </a:prstGeom>
            <a:noFill/>
            <a:ln>
              <a:noFill/>
            </a:ln>
          </p:spPr>
          <p:txBody>
            <a:bodyPr wrap="square" lIns="0" tIns="0" rIns="0" bIns="0" rtlCol="0">
              <a:spAutoFit/>
            </a:bodyPr>
            <a:lstStyle/>
            <a:p>
              <a:pPr algn="ctr" defTabSz="685669">
                <a:lnSpc>
                  <a:spcPct val="90000"/>
                </a:lnSpc>
                <a:spcAft>
                  <a:spcPts val="450"/>
                </a:spcAft>
                <a:defRPr/>
              </a:pPr>
              <a:r>
                <a:rPr lang="en-US" sz="975">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dirty="0">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115419" y="2947456"/>
            <a:ext cx="1316110" cy="498278"/>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110454" y="3484348"/>
            <a:ext cx="1321076" cy="498278"/>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2473266" y="2945684"/>
            <a:ext cx="1316110" cy="498278"/>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2474327" y="3478149"/>
            <a:ext cx="1316110" cy="498278"/>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102387" y="2447642"/>
            <a:ext cx="2648750" cy="424021"/>
          </a:xfrm>
          <a:prstGeom prst="rect">
            <a:avLst/>
          </a:prstGeom>
          <a:solidFill>
            <a:schemeClr val="accent1">
              <a:alpha val="10196"/>
            </a:schemeClr>
          </a:solid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2250" dirty="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5197644" y="2923119"/>
            <a:ext cx="3744677" cy="1989692"/>
          </a:xfrm>
          <a:prstGeom prst="rect">
            <a:avLst/>
          </a:prstGeom>
          <a:solidFill>
            <a:srgbClr val="FF5E5E"/>
          </a:solidFill>
        </p:spPr>
        <p:txBody>
          <a:bodyPr vert="horz" wrap="square" lIns="109713" tIns="68570" rIns="109713" bIns="6857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324" dirty="0">
                <a:solidFill>
                  <a:schemeClr val="bg1"/>
                </a:solidFill>
                <a:latin typeface="Segoe UI Light" panose="020B0502040204020203" pitchFamily="34" charset="0"/>
                <a:cs typeface="Segoe UI Light" panose="020B0502040204020203" pitchFamily="34" charset="0"/>
              </a:rPr>
              <a:t>File | New</a:t>
            </a:r>
          </a:p>
          <a:p>
            <a:pPr marL="342834" indent="-342834"/>
            <a:r>
              <a:rPr lang="en-US" sz="1029" dirty="0">
                <a:solidFill>
                  <a:schemeClr val="bg1"/>
                </a:solidFill>
                <a:latin typeface="Segoe UI"/>
                <a:cs typeface="Segoe UI"/>
              </a:rPr>
              <a:t>Multi-platform App UI (.NET)</a:t>
            </a:r>
          </a:p>
          <a:p>
            <a:pPr marL="342834" indent="-342834"/>
            <a:endParaRPr lang="en-US" sz="1029" dirty="0">
              <a:solidFill>
                <a:schemeClr val="bg1"/>
              </a:solidFill>
              <a:latin typeface="Segoe UI"/>
              <a:cs typeface="Segoe UI"/>
            </a:endParaRPr>
          </a:p>
          <a:p>
            <a:pPr marL="0" indent="0">
              <a:buNone/>
            </a:pPr>
            <a:r>
              <a:rPr lang="en-US" sz="1324" dirty="0">
                <a:solidFill>
                  <a:schemeClr val="bg1"/>
                </a:solidFill>
                <a:latin typeface="Segoe UI Light"/>
                <a:cs typeface="Segoe UI"/>
              </a:rPr>
              <a:t>CLI</a:t>
            </a:r>
          </a:p>
          <a:p>
            <a:pPr marL="251888" indent="-251888"/>
            <a:r>
              <a:rPr lang="en-US" sz="1029" dirty="0">
                <a:solidFill>
                  <a:schemeClr val="bg1"/>
                </a:solidFill>
                <a:latin typeface="Segoe UI"/>
                <a:cs typeface="Segoe UI"/>
              </a:rPr>
              <a:t>dotnet install </a:t>
            </a:r>
            <a:r>
              <a:rPr lang="en-US" sz="1029" dirty="0" err="1">
                <a:solidFill>
                  <a:schemeClr val="bg1"/>
                </a:solidFill>
                <a:latin typeface="Segoe UI"/>
                <a:cs typeface="Segoe UI"/>
              </a:rPr>
              <a:t>maui</a:t>
            </a:r>
            <a:endParaRPr lang="en-US" sz="1029" dirty="0">
              <a:solidFill>
                <a:schemeClr val="bg1"/>
              </a:solidFill>
            </a:endParaRPr>
          </a:p>
          <a:p>
            <a:pPr marL="251888" indent="-251888"/>
            <a:r>
              <a:rPr lang="en-US" sz="1029" dirty="0">
                <a:solidFill>
                  <a:schemeClr val="bg1"/>
                </a:solidFill>
                <a:latin typeface="Segoe UI"/>
                <a:cs typeface="Segoe UI"/>
              </a:rPr>
              <a:t>dotnet new </a:t>
            </a:r>
            <a:r>
              <a:rPr lang="en-US" sz="1029" dirty="0" err="1">
                <a:solidFill>
                  <a:schemeClr val="bg1"/>
                </a:solidFill>
                <a:latin typeface="Segoe UI"/>
                <a:cs typeface="Segoe UI"/>
              </a:rPr>
              <a:t>maui</a:t>
            </a:r>
            <a:endParaRPr lang="en-US" sz="1029" dirty="0">
              <a:solidFill>
                <a:schemeClr val="bg1"/>
              </a:solidFill>
              <a:latin typeface="Segoe UI"/>
              <a:cs typeface="Segoe UI"/>
            </a:endParaRPr>
          </a:p>
          <a:p>
            <a:pPr marL="251888" indent="-251888"/>
            <a:endParaRPr lang="en-US" sz="1029" dirty="0">
              <a:solidFill>
                <a:schemeClr val="bg1"/>
              </a:solidFill>
              <a:latin typeface="Segoe UI"/>
              <a:cs typeface="Segoe UI"/>
            </a:endParaRPr>
          </a:p>
          <a:p>
            <a:pPr marL="0" indent="0">
              <a:buNone/>
            </a:pPr>
            <a:r>
              <a:rPr lang="en-US" sz="1324" dirty="0">
                <a:solidFill>
                  <a:schemeClr val="bg1"/>
                </a:solidFill>
                <a:latin typeface="Segoe UI Light" panose="020B0502040204020203" pitchFamily="34" charset="0"/>
                <a:cs typeface="Segoe UI Light" panose="020B0502040204020203" pitchFamily="34" charset="0"/>
              </a:rPr>
              <a:t>Namespaces </a:t>
            </a:r>
          </a:p>
          <a:p>
            <a:pPr marL="342834" indent="-342834"/>
            <a:r>
              <a:rPr lang="en-US" sz="1029" dirty="0" err="1">
                <a:solidFill>
                  <a:schemeClr val="bg1"/>
                </a:solidFill>
                <a:latin typeface="Segoe UI"/>
                <a:cs typeface="Segoe UI"/>
              </a:rPr>
              <a:t>Microsoft.Maui</a:t>
            </a:r>
            <a:r>
              <a:rPr lang="en-US" sz="1029" dirty="0">
                <a:solidFill>
                  <a:schemeClr val="bg1"/>
                </a:solidFill>
                <a:latin typeface="Segoe UI"/>
                <a:cs typeface="Segoe UI"/>
              </a:rPr>
              <a:t> 	(antes </a:t>
            </a:r>
            <a:r>
              <a:rPr lang="en-US" sz="1029" dirty="0" err="1">
                <a:solidFill>
                  <a:schemeClr val="bg1"/>
                </a:solidFill>
                <a:latin typeface="Segoe UI"/>
                <a:cs typeface="Segoe UI"/>
              </a:rPr>
              <a:t>Xamarin.Forms</a:t>
            </a:r>
            <a:r>
              <a:rPr lang="en-US" sz="1029" dirty="0">
                <a:solidFill>
                  <a:schemeClr val="bg1"/>
                </a:solidFill>
                <a:latin typeface="Segoe UI"/>
                <a:cs typeface="Segoe UI"/>
              </a:rPr>
              <a:t>)</a:t>
            </a:r>
          </a:p>
          <a:p>
            <a:pPr marL="342834" indent="-342834"/>
            <a:r>
              <a:rPr lang="en-US" sz="1029" dirty="0" err="1">
                <a:solidFill>
                  <a:schemeClr val="bg1"/>
                </a:solidFill>
                <a:latin typeface="Segoe UI"/>
                <a:cs typeface="Segoe UI"/>
              </a:rPr>
              <a:t>Microsoft.Device</a:t>
            </a:r>
            <a:r>
              <a:rPr lang="en-US" sz="1029" dirty="0">
                <a:solidFill>
                  <a:schemeClr val="bg1"/>
                </a:solidFill>
                <a:latin typeface="Segoe UI"/>
                <a:cs typeface="Segoe UI"/>
              </a:rPr>
              <a:t> 	(antes </a:t>
            </a:r>
            <a:r>
              <a:rPr lang="en-US" sz="1029" dirty="0" err="1">
                <a:solidFill>
                  <a:schemeClr val="bg1"/>
                </a:solidFill>
                <a:latin typeface="Segoe UI"/>
                <a:cs typeface="Segoe UI"/>
              </a:rPr>
              <a:t>Xamarin.Essentials</a:t>
            </a:r>
            <a:r>
              <a:rPr lang="en-US" sz="1029" dirty="0">
                <a:solidFill>
                  <a:schemeClr val="bg1"/>
                </a:solidFill>
                <a:latin typeface="Segoe UI"/>
                <a:cs typeface="Segoe UI"/>
              </a:rPr>
              <a:t>)</a:t>
            </a:r>
            <a:endParaRPr lang="en-US" sz="1029" dirty="0">
              <a:solidFill>
                <a:schemeClr val="bg1"/>
              </a:solidFill>
            </a:endParaRPr>
          </a:p>
        </p:txBody>
      </p:sp>
      <p:sp>
        <p:nvSpPr>
          <p:cNvPr id="4" name="TextBox 3">
            <a:extLst>
              <a:ext uri="{FF2B5EF4-FFF2-40B4-BE49-F238E27FC236}">
                <a16:creationId xmlns:a16="http://schemas.microsoft.com/office/drawing/2014/main" id="{08013CBA-F988-880A-C236-A151284B40E1}"/>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5E5E"/>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744468" y="2025324"/>
            <a:ext cx="7655064" cy="1092851"/>
          </a:xfrm>
        </p:spPr>
        <p:txBody>
          <a:bodyPr/>
          <a:lstStyle/>
          <a:p>
            <a:r>
              <a:rPr lang="es-ES" sz="6600" dirty="0">
                <a:solidFill>
                  <a:schemeClr val="bg1"/>
                </a:solidFill>
              </a:rPr>
              <a:t>Controles dibujados</a:t>
            </a:r>
          </a:p>
        </p:txBody>
      </p:sp>
    </p:spTree>
    <p:extLst>
      <p:ext uri="{BB962C8B-B14F-4D97-AF65-F5344CB8AC3E}">
        <p14:creationId xmlns:p14="http://schemas.microsoft.com/office/powerpoint/2010/main" val="4215563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n-US" dirty="0">
                <a:solidFill>
                  <a:schemeClr val="tx1">
                    <a:lumMod val="50000"/>
                  </a:schemeClr>
                </a:solidFill>
              </a:rPr>
              <a:t>Feedback </a:t>
            </a:r>
            <a:r>
              <a:rPr lang="en-US" dirty="0" err="1">
                <a:solidFill>
                  <a:schemeClr val="tx1">
                    <a:lumMod val="50000"/>
                  </a:schemeClr>
                </a:solidFill>
              </a:rPr>
              <a:t>recibido</a:t>
            </a:r>
            <a:r>
              <a:rPr lang="en-US" dirty="0">
                <a:solidFill>
                  <a:schemeClr val="tx1">
                    <a:lumMod val="50000"/>
                  </a:schemeClr>
                </a:solidFill>
              </a:rPr>
              <a:t> (</a:t>
            </a:r>
            <a:r>
              <a:rPr lang="en-US" dirty="0" err="1">
                <a:solidFill>
                  <a:schemeClr val="tx1">
                    <a:lumMod val="50000"/>
                  </a:schemeClr>
                </a:solidFill>
              </a:rPr>
              <a:t>Xamarin.Forms</a:t>
            </a:r>
            <a:r>
              <a:rPr lang="en-US" dirty="0">
                <a:solidFill>
                  <a:schemeClr val="tx1">
                    <a:lumMod val="50000"/>
                  </a:schemeClr>
                </a:solidFill>
              </a:rPr>
              <a:t>) </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476778" cy="2583882"/>
          </a:xfrm>
        </p:spPr>
        <p:txBody>
          <a:bodyPr/>
          <a:lstStyle/>
          <a:p>
            <a:pPr marL="420181" indent="-420181">
              <a:buFont typeface="Arial" panose="020B0604020202020204" pitchFamily="34" charset="0"/>
              <a:buChar char="•"/>
            </a:pP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muchos</a:t>
            </a:r>
            <a:r>
              <a:rPr lang="en-US" sz="1900" dirty="0">
                <a:solidFill>
                  <a:schemeClr val="tx1">
                    <a:lumMod val="50000"/>
                  </a:schemeClr>
                </a:solidFill>
              </a:rPr>
              <a:t> </a:t>
            </a:r>
            <a:r>
              <a:rPr lang="en-US" sz="1900" dirty="0" err="1">
                <a:solidFill>
                  <a:schemeClr val="tx1">
                    <a:lumMod val="50000"/>
                  </a:schemeClr>
                </a:solidFill>
              </a:rPr>
              <a:t>casos</a:t>
            </a:r>
            <a:r>
              <a:rPr lang="en-US" sz="1900" dirty="0">
                <a:solidFill>
                  <a:schemeClr val="tx1">
                    <a:lumMod val="50000"/>
                  </a:schemeClr>
                </a:solidFill>
              </a:rPr>
              <a:t> se </a:t>
            </a:r>
            <a:r>
              <a:rPr lang="en-US" sz="1900" dirty="0" err="1">
                <a:solidFill>
                  <a:schemeClr val="tx1">
                    <a:lumMod val="50000"/>
                  </a:schemeClr>
                </a:solidFill>
              </a:rPr>
              <a:t>busca</a:t>
            </a:r>
            <a:r>
              <a:rPr lang="en-US" sz="1900" dirty="0">
                <a:solidFill>
                  <a:schemeClr val="tx1">
                    <a:lumMod val="50000"/>
                  </a:schemeClr>
                </a:solidFill>
              </a:rPr>
              <a:t> </a:t>
            </a:r>
            <a:r>
              <a:rPr lang="en-US" sz="1900" dirty="0" err="1">
                <a:solidFill>
                  <a:schemeClr val="tx1">
                    <a:lumMod val="50000"/>
                  </a:schemeClr>
                </a:solidFill>
              </a:rPr>
              <a:t>consistencia</a:t>
            </a:r>
            <a:r>
              <a:rPr lang="en-US" sz="1900" dirty="0">
                <a:solidFill>
                  <a:schemeClr val="tx1">
                    <a:lumMod val="50000"/>
                  </a:schemeClr>
                </a:solidFill>
              </a:rPr>
              <a:t>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apariencia</a:t>
            </a:r>
            <a:r>
              <a:rPr lang="en-US" sz="1900" dirty="0">
                <a:solidFill>
                  <a:schemeClr val="tx1">
                    <a:lumMod val="50000"/>
                  </a:schemeClr>
                </a:solidFill>
              </a:rPr>
              <a:t> entre </a:t>
            </a:r>
            <a:r>
              <a:rPr lang="en-US" sz="1900" dirty="0" err="1">
                <a:solidFill>
                  <a:schemeClr val="tx1">
                    <a:lumMod val="50000"/>
                  </a:schemeClr>
                </a:solidFill>
              </a:rPr>
              <a:t>plataformas</a:t>
            </a:r>
            <a:r>
              <a:rPr lang="en-US" sz="1900" dirty="0">
                <a:solidFill>
                  <a:schemeClr val="tx1">
                    <a:lumMod val="50000"/>
                  </a:schemeClr>
                </a:solidFill>
              </a:rPr>
              <a:t>.</a:t>
            </a:r>
          </a:p>
          <a:p>
            <a:pPr marL="420181" indent="-420181">
              <a:buFont typeface="Arial" panose="020B0604020202020204" pitchFamily="34" charset="0"/>
              <a:buChar char="•"/>
            </a:pPr>
            <a:r>
              <a:rPr lang="en-US" sz="1900" dirty="0">
                <a:solidFill>
                  <a:schemeClr val="tx1">
                    <a:lumMod val="50000"/>
                  </a:schemeClr>
                </a:solidFill>
              </a:rPr>
              <a:t>Tener </a:t>
            </a:r>
            <a:r>
              <a:rPr lang="en-US" sz="1900" dirty="0" err="1">
                <a:solidFill>
                  <a:schemeClr val="tx1">
                    <a:lumMod val="50000"/>
                  </a:schemeClr>
                </a:solidFill>
              </a:rPr>
              <a:t>una</a:t>
            </a:r>
            <a:r>
              <a:rPr lang="en-US" sz="1900" dirty="0">
                <a:solidFill>
                  <a:schemeClr val="tx1">
                    <a:lumMod val="50000"/>
                  </a:schemeClr>
                </a:solidFill>
              </a:rPr>
              <a:t> forma </a:t>
            </a:r>
            <a:r>
              <a:rPr lang="en-US" sz="1900" dirty="0" err="1">
                <a:solidFill>
                  <a:schemeClr val="tx1">
                    <a:lumMod val="50000"/>
                  </a:schemeClr>
                </a:solidFill>
              </a:rPr>
              <a:t>sencilla</a:t>
            </a:r>
            <a:r>
              <a:rPr lang="en-US" sz="1900" dirty="0">
                <a:solidFill>
                  <a:schemeClr val="tx1">
                    <a:lumMod val="50000"/>
                  </a:schemeClr>
                </a:solidFill>
              </a:rPr>
              <a:t> de </a:t>
            </a:r>
            <a:r>
              <a:rPr lang="en-US" sz="1900" dirty="0" err="1">
                <a:solidFill>
                  <a:schemeClr val="tx1">
                    <a:lumMod val="50000"/>
                  </a:schemeClr>
                </a:solidFill>
              </a:rPr>
              <a:t>personalizar</a:t>
            </a:r>
            <a:r>
              <a:rPr lang="en-US" sz="1900" dirty="0">
                <a:solidFill>
                  <a:schemeClr val="tx1">
                    <a:lumMod val="50000"/>
                  </a:schemeClr>
                </a:solidFill>
              </a:rPr>
              <a:t> y extender </a:t>
            </a:r>
            <a:r>
              <a:rPr lang="en-US" sz="1900" dirty="0" err="1">
                <a:solidFill>
                  <a:schemeClr val="tx1">
                    <a:lumMod val="50000"/>
                  </a:schemeClr>
                </a:solidFill>
              </a:rPr>
              <a:t>los</a:t>
            </a:r>
            <a:r>
              <a:rPr lang="en-US" sz="1900" dirty="0">
                <a:solidFill>
                  <a:schemeClr val="tx1">
                    <a:lumMod val="50000"/>
                  </a:schemeClr>
                </a:solidFill>
              </a:rPr>
              <a:t> </a:t>
            </a:r>
            <a:r>
              <a:rPr lang="en-US" sz="1900" dirty="0" err="1">
                <a:solidFill>
                  <a:schemeClr val="tx1">
                    <a:lumMod val="50000"/>
                  </a:schemeClr>
                </a:solidFill>
              </a:rPr>
              <a:t>controles</a:t>
            </a:r>
            <a:r>
              <a:rPr lang="en-US" sz="1900" dirty="0">
                <a:solidFill>
                  <a:schemeClr val="tx1">
                    <a:lumMod val="50000"/>
                  </a:schemeClr>
                </a:solidFill>
              </a:rPr>
              <a:t>.</a:t>
            </a:r>
          </a:p>
          <a:p>
            <a:pPr marL="420181" indent="-420181">
              <a:buFont typeface="Arial" panose="020B0604020202020204" pitchFamily="34" charset="0"/>
              <a:buChar char="•"/>
            </a:pPr>
            <a:r>
              <a:rPr lang="en-US" sz="1900" dirty="0">
                <a:solidFill>
                  <a:schemeClr val="tx1">
                    <a:lumMod val="50000"/>
                  </a:schemeClr>
                </a:solidFill>
              </a:rPr>
              <a:t>La </a:t>
            </a:r>
            <a:r>
              <a:rPr lang="en-US" sz="1900" dirty="0" err="1">
                <a:solidFill>
                  <a:schemeClr val="tx1">
                    <a:lumMod val="50000"/>
                  </a:schemeClr>
                </a:solidFill>
              </a:rPr>
              <a:t>implementación</a:t>
            </a:r>
            <a:r>
              <a:rPr lang="en-US" sz="1900" dirty="0">
                <a:solidFill>
                  <a:schemeClr val="tx1">
                    <a:lumMod val="50000"/>
                  </a:schemeClr>
                </a:solidFill>
              </a:rPr>
              <a:t> de Material Design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Xamarin.Forms</a:t>
            </a:r>
            <a:r>
              <a:rPr lang="en-US" sz="1900" dirty="0">
                <a:solidFill>
                  <a:schemeClr val="tx1">
                    <a:lumMod val="50000"/>
                  </a:schemeClr>
                </a:solidFill>
              </a:rPr>
              <a:t> </a:t>
            </a:r>
            <a:r>
              <a:rPr lang="en-US" sz="1900" dirty="0" err="1">
                <a:solidFill>
                  <a:schemeClr val="tx1">
                    <a:lumMod val="50000"/>
                  </a:schemeClr>
                </a:solidFill>
              </a:rPr>
              <a:t>ofrecía</a:t>
            </a:r>
            <a:r>
              <a:rPr lang="en-US" sz="1900" dirty="0">
                <a:solidFill>
                  <a:schemeClr val="tx1">
                    <a:lumMod val="50000"/>
                  </a:schemeClr>
                </a:solidFill>
              </a:rPr>
              <a:t> </a:t>
            </a:r>
            <a:r>
              <a:rPr lang="en-US" sz="1900" dirty="0" err="1">
                <a:solidFill>
                  <a:schemeClr val="tx1">
                    <a:lumMod val="50000"/>
                  </a:schemeClr>
                </a:solidFill>
              </a:rPr>
              <a:t>consistencia</a:t>
            </a:r>
            <a:r>
              <a:rPr lang="en-US" sz="1900" dirty="0">
                <a:solidFill>
                  <a:schemeClr val="tx1">
                    <a:lumMod val="50000"/>
                  </a:schemeClr>
                </a:solidFill>
              </a:rPr>
              <a:t> </a:t>
            </a:r>
            <a:r>
              <a:rPr lang="en-US" sz="1900" dirty="0" err="1">
                <a:solidFill>
                  <a:schemeClr val="tx1">
                    <a:lumMod val="50000"/>
                  </a:schemeClr>
                </a:solidFill>
              </a:rPr>
              <a:t>pero</a:t>
            </a:r>
            <a:r>
              <a:rPr lang="en-US" sz="1900" dirty="0">
                <a:solidFill>
                  <a:schemeClr val="tx1">
                    <a:lumMod val="50000"/>
                  </a:schemeClr>
                </a:solidFill>
              </a:rPr>
              <a:t> de </a:t>
            </a:r>
            <a:r>
              <a:rPr lang="en-US" sz="1900" dirty="0" err="1">
                <a:solidFill>
                  <a:schemeClr val="tx1">
                    <a:lumMod val="50000"/>
                  </a:schemeClr>
                </a:solidFill>
              </a:rPr>
              <a:t>una</a:t>
            </a:r>
            <a:r>
              <a:rPr lang="en-US" sz="1900" dirty="0">
                <a:solidFill>
                  <a:schemeClr val="tx1">
                    <a:lumMod val="50000"/>
                  </a:schemeClr>
                </a:solidFill>
              </a:rPr>
              <a:t> forma </a:t>
            </a:r>
            <a:r>
              <a:rPr lang="en-US" sz="1900" dirty="0" err="1">
                <a:solidFill>
                  <a:schemeClr val="tx1">
                    <a:lumMod val="50000"/>
                  </a:schemeClr>
                </a:solidFill>
              </a:rPr>
              <a:t>rígida</a:t>
            </a:r>
            <a:r>
              <a:rPr lang="en-US" sz="1900" dirty="0">
                <a:solidFill>
                  <a:schemeClr val="tx1">
                    <a:lumMod val="50000"/>
                  </a:schemeClr>
                </a:solidFill>
              </a:rPr>
              <a:t>,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muchos</a:t>
            </a:r>
            <a:r>
              <a:rPr lang="en-US" sz="1900" dirty="0">
                <a:solidFill>
                  <a:schemeClr val="tx1">
                    <a:lumMod val="50000"/>
                  </a:schemeClr>
                </a:solidFill>
              </a:rPr>
              <a:t> </a:t>
            </a:r>
            <a:r>
              <a:rPr lang="en-US" sz="1900" dirty="0" err="1">
                <a:solidFill>
                  <a:schemeClr val="tx1">
                    <a:lumMod val="50000"/>
                  </a:schemeClr>
                </a:solidFill>
              </a:rPr>
              <a:t>casos</a:t>
            </a:r>
            <a:r>
              <a:rPr lang="en-US" sz="1900" dirty="0">
                <a:solidFill>
                  <a:schemeClr val="tx1">
                    <a:lumMod val="50000"/>
                  </a:schemeClr>
                </a:solidFill>
              </a:rPr>
              <a:t> </a:t>
            </a:r>
            <a:r>
              <a:rPr lang="en-US" sz="1900" dirty="0" err="1">
                <a:solidFill>
                  <a:schemeClr val="tx1">
                    <a:lumMod val="50000"/>
                  </a:schemeClr>
                </a:solidFill>
              </a:rPr>
              <a:t>sigue</a:t>
            </a:r>
            <a:r>
              <a:rPr lang="en-US" sz="1900" dirty="0">
                <a:solidFill>
                  <a:schemeClr val="tx1">
                    <a:lumMod val="50000"/>
                  </a:schemeClr>
                </a:solidFill>
              </a:rPr>
              <a:t> sin </a:t>
            </a:r>
            <a:r>
              <a:rPr lang="en-US" sz="1900" dirty="0" err="1">
                <a:solidFill>
                  <a:schemeClr val="tx1">
                    <a:lumMod val="50000"/>
                  </a:schemeClr>
                </a:solidFill>
              </a:rPr>
              <a:t>encajar</a:t>
            </a:r>
            <a:r>
              <a:rPr lang="en-US" sz="1900" dirty="0">
                <a:solidFill>
                  <a:schemeClr val="tx1">
                    <a:lumMod val="50000"/>
                  </a:schemeClr>
                </a:solidFill>
              </a:rPr>
              <a:t>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el</a:t>
            </a:r>
            <a:r>
              <a:rPr lang="en-US" sz="1900" dirty="0">
                <a:solidFill>
                  <a:schemeClr val="tx1">
                    <a:lumMod val="50000"/>
                  </a:schemeClr>
                </a:solidFill>
              </a:rPr>
              <a:t> </a:t>
            </a:r>
            <a:r>
              <a:rPr lang="en-US" sz="1900" dirty="0" err="1">
                <a:solidFill>
                  <a:schemeClr val="tx1">
                    <a:lumMod val="50000"/>
                  </a:schemeClr>
                </a:solidFill>
              </a:rPr>
              <a:t>diseño</a:t>
            </a:r>
            <a:r>
              <a:rPr lang="en-US" sz="1900" dirty="0">
                <a:solidFill>
                  <a:schemeClr val="tx1">
                    <a:lumMod val="50000"/>
                  </a:schemeClr>
                </a:solidFill>
              </a:rPr>
              <a:t> </a:t>
            </a:r>
            <a:r>
              <a:rPr lang="en-US" sz="1900" dirty="0" err="1">
                <a:solidFill>
                  <a:schemeClr val="tx1">
                    <a:lumMod val="50000"/>
                  </a:schemeClr>
                </a:solidFill>
              </a:rPr>
              <a:t>personalizado</a:t>
            </a:r>
            <a:r>
              <a:rPr lang="en-US" sz="1900" dirty="0">
                <a:solidFill>
                  <a:schemeClr val="tx1">
                    <a:lumMod val="50000"/>
                  </a:schemeClr>
                </a:solidFill>
              </a:rPr>
              <a:t> de Apps.</a:t>
            </a:r>
          </a:p>
        </p:txBody>
      </p:sp>
      <p:pic>
        <p:nvPicPr>
          <p:cNvPr id="6" name="Picture 1" descr="Table&#10;&#10;Description automatically generated with low confidence">
            <a:extLst>
              <a:ext uri="{FF2B5EF4-FFF2-40B4-BE49-F238E27FC236}">
                <a16:creationId xmlns:a16="http://schemas.microsoft.com/office/drawing/2014/main" id="{1902738D-B314-4D40-BE36-88082B73D98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43150" y="3662998"/>
            <a:ext cx="4457700" cy="1395413"/>
          </a:xfrm>
          <a:prstGeom prst="rect">
            <a:avLst/>
          </a:prstGeom>
        </p:spPr>
      </p:pic>
      <p:sp>
        <p:nvSpPr>
          <p:cNvPr id="4" name="TextBox 3">
            <a:extLst>
              <a:ext uri="{FF2B5EF4-FFF2-40B4-BE49-F238E27FC236}">
                <a16:creationId xmlns:a16="http://schemas.microsoft.com/office/drawing/2014/main" id="{E69DF26A-B6AE-9A17-A4EF-0FE435FC4EB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297049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476778" cy="2011226"/>
          </a:xfrm>
        </p:spPr>
        <p:txBody>
          <a:bodyPr/>
          <a:lstStyle/>
          <a:p>
            <a:r>
              <a:rPr lang="es-ES" b="1" dirty="0" err="1"/>
              <a:t>Microsoft.Maui.Graphics</a:t>
            </a:r>
            <a:r>
              <a:rPr lang="es-ES" b="1" dirty="0"/>
              <a:t> </a:t>
            </a:r>
            <a:r>
              <a:rPr lang="es-ES" dirty="0"/>
              <a:t>es una librería </a:t>
            </a:r>
            <a:r>
              <a:rPr lang="es-ES" b="1" dirty="0" err="1"/>
              <a:t>cross-platform</a:t>
            </a:r>
            <a:r>
              <a:rPr lang="es-ES" b="1" dirty="0"/>
              <a:t> de dibujado </a:t>
            </a:r>
            <a:r>
              <a:rPr lang="es-ES" dirty="0"/>
              <a:t>para iOS, Android, Windows, macOS, </a:t>
            </a:r>
            <a:r>
              <a:rPr lang="es-ES" dirty="0" err="1"/>
              <a:t>Tizen</a:t>
            </a:r>
            <a:r>
              <a:rPr lang="es-ES" dirty="0"/>
              <a:t>, Web y Linux escrita completamente en C#. Con esta librería puedes usar una API común para poder tener una única base de código de dibujado común entre diferentes plataformas.</a:t>
            </a:r>
            <a:endParaRPr lang="en-US" sz="2400" dirty="0">
              <a:solidFill>
                <a:schemeClr val="tx1">
                  <a:lumMod val="50000"/>
                </a:schemeClr>
              </a:solidFill>
            </a:endParaRPr>
          </a:p>
        </p:txBody>
      </p:sp>
      <p:sp>
        <p:nvSpPr>
          <p:cNvPr id="4" name="TextBox 3">
            <a:extLst>
              <a:ext uri="{FF2B5EF4-FFF2-40B4-BE49-F238E27FC236}">
                <a16:creationId xmlns:a16="http://schemas.microsoft.com/office/drawing/2014/main" id="{37B2E23E-2E96-BFD1-FD09-94983222B17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8" name="TextBox 7">
            <a:extLst>
              <a:ext uri="{FF2B5EF4-FFF2-40B4-BE49-F238E27FC236}">
                <a16:creationId xmlns:a16="http://schemas.microsoft.com/office/drawing/2014/main" id="{92EB2FAA-E714-3ADD-8E27-8372B7ECE26E}"/>
              </a:ext>
            </a:extLst>
          </p:cNvPr>
          <p:cNvSpPr txBox="1"/>
          <p:nvPr/>
        </p:nvSpPr>
        <p:spPr>
          <a:xfrm>
            <a:off x="1648752" y="4358427"/>
            <a:ext cx="5846496" cy="369332"/>
          </a:xfrm>
          <a:prstGeom prst="rect">
            <a:avLst/>
          </a:prstGeom>
          <a:noFill/>
        </p:spPr>
        <p:txBody>
          <a:bodyPr wrap="square">
            <a:spAutoFit/>
          </a:bodyPr>
          <a:lstStyle/>
          <a:p>
            <a:pPr algn="ctr"/>
            <a:r>
              <a:rPr lang="en-US" sz="1800" dirty="0">
                <a:solidFill>
                  <a:srgbClr val="FF5E5E"/>
                </a:solidFill>
              </a:rPr>
              <a:t>https://github.com/dotnet/maui/tree/main/src/Graphics</a:t>
            </a:r>
          </a:p>
        </p:txBody>
      </p:sp>
    </p:spTree>
    <p:extLst>
      <p:ext uri="{BB962C8B-B14F-4D97-AF65-F5344CB8AC3E}">
        <p14:creationId xmlns:p14="http://schemas.microsoft.com/office/powerpoint/2010/main" val="329982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1523</TotalTime>
  <Words>2548</Words>
  <Application>Microsoft Office PowerPoint</Application>
  <PresentationFormat>On-screen Show (16:9)</PresentationFormat>
  <Paragraphs>276</Paragraphs>
  <Slides>42</Slides>
  <Notes>20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Segoe UI Light</vt:lpstr>
      <vt:lpstr>Segoe UI</vt:lpstr>
      <vt:lpstr>Wingdings</vt:lpstr>
      <vt:lpstr>Consolas</vt:lpstr>
      <vt:lpstr>Roboto</vt:lpstr>
      <vt:lpstr>Arial</vt:lpstr>
      <vt:lpstr>Segoe UI Semibold</vt:lpstr>
      <vt:lpstr>Simple Light</vt:lpstr>
      <vt:lpstr>Creando controles para diferentes frameworks con base de código común Monkey Conf 2022</vt:lpstr>
      <vt:lpstr>Sponsors</vt:lpstr>
      <vt:lpstr>Javier Suárez</vt:lpstr>
      <vt:lpstr>¿Qué vamos a ver?</vt:lpstr>
      <vt:lpstr>¿Qué vamos a ver?</vt:lpstr>
      <vt:lpstr>.NET MAUI</vt:lpstr>
      <vt:lpstr>Controles dibujados</vt:lpstr>
      <vt:lpstr>Feedback recibido (Xamarin.Forms)  </vt:lpstr>
      <vt:lpstr>Microsoft.Maui.Graphics </vt:lpstr>
      <vt:lpstr>Microsoft.Maui.Graphics: Plataformas soportadas </vt:lpstr>
      <vt:lpstr>DEMO: Microsoft.Maui.Graphics</vt:lpstr>
      <vt:lpstr>Microsoft.Maui.Graphics.Controls </vt:lpstr>
      <vt:lpstr>Microsoft.Maui.Graphics.Controls </vt:lpstr>
      <vt:lpstr>Microsoft.Maui.Graphics.Controls </vt:lpstr>
      <vt:lpstr>Microsoft.Maui.Graphics.Controls </vt:lpstr>
      <vt:lpstr>DEMO: Microsoft.Maui.Graphics.Controls</vt:lpstr>
      <vt:lpstr>Controles dibujados: Siguientes pasos  AlohaKit</vt:lpstr>
      <vt:lpstr>Siguientes pasos </vt:lpstr>
      <vt:lpstr>AlohaKit</vt:lpstr>
      <vt:lpstr>Rendimiento</vt:lpstr>
      <vt:lpstr>Rendimiento</vt:lpstr>
      <vt:lpstr>DEMO:  Medir rendimiento en Apps móviles</vt:lpstr>
      <vt:lpstr>Extender controles</vt:lpstr>
      <vt:lpstr>Otros conceptos</vt:lpstr>
      <vt:lpstr>Adaptación rápida a cambios</vt:lpstr>
      <vt:lpstr>DEMO:  AlohaKit, controles dibujados con alto rendimiento y ControlTemplates</vt:lpstr>
      <vt:lpstr>¿Fragmentación?</vt:lpstr>
      <vt:lpstr>Nuestra realidad</vt:lpstr>
      <vt:lpstr>Interoperabilidad</vt:lpstr>
      <vt:lpstr>DEMO:  AvaloniaMauiHybrid</vt:lpstr>
      <vt:lpstr>Nuestra realidad</vt:lpstr>
      <vt:lpstr>Nuestra realidad</vt:lpstr>
      <vt:lpstr>.NET Standard UI</vt:lpstr>
      <vt:lpstr>APIs</vt:lpstr>
      <vt:lpstr>Generación de código</vt:lpstr>
      <vt:lpstr>Generación de código</vt:lpstr>
      <vt:lpstr>Standard UI</vt:lpstr>
      <vt:lpstr>DEMO:  Standard UI</vt:lpstr>
      <vt:lpstr>PowerPoint Presentation</vt:lpstr>
      <vt:lpstr>Feedback </vt:lpstr>
      <vt:lpstr>Gracias!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dc:title>
  <cp:lastModifiedBy>Javier Suárez Ruiz</cp:lastModifiedBy>
  <cp:revision>115</cp:revision>
  <dcterms:modified xsi:type="dcterms:W3CDTF">2022-11-26T12:26:36Z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2017-11-17T18:00:55.6543177Z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